
<file path=[Content_Types].xml><?xml version="1.0" encoding="utf-8"?>
<Types xmlns="http://schemas.openxmlformats.org/package/2006/content-types">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sldIdLst>
    <p:sldId id="256" r:id="rId2"/>
    <p:sldId id="353" r:id="rId3"/>
    <p:sldId id="268" r:id="rId4"/>
    <p:sldId id="354" r:id="rId5"/>
    <p:sldId id="355" r:id="rId6"/>
    <p:sldId id="356" r:id="rId7"/>
    <p:sldId id="357" r:id="rId8"/>
    <p:sldId id="287" r:id="rId9"/>
    <p:sldId id="358" r:id="rId10"/>
    <p:sldId id="359" r:id="rId11"/>
    <p:sldId id="360" r:id="rId12"/>
    <p:sldId id="286" r:id="rId13"/>
    <p:sldId id="284" r:id="rId14"/>
    <p:sldId id="285" r:id="rId15"/>
    <p:sldId id="361" r:id="rId16"/>
    <p:sldId id="283" r:id="rId17"/>
    <p:sldId id="282" r:id="rId18"/>
    <p:sldId id="382" r:id="rId19"/>
    <p:sldId id="362" r:id="rId20"/>
    <p:sldId id="311" r:id="rId21"/>
    <p:sldId id="383" r:id="rId22"/>
    <p:sldId id="312" r:id="rId23"/>
    <p:sldId id="313" r:id="rId24"/>
    <p:sldId id="299" r:id="rId25"/>
    <p:sldId id="300" r:id="rId26"/>
    <p:sldId id="303" r:id="rId27"/>
    <p:sldId id="257" r:id="rId28"/>
    <p:sldId id="302" r:id="rId29"/>
    <p:sldId id="384" r:id="rId30"/>
    <p:sldId id="333" r:id="rId31"/>
    <p:sldId id="304" r:id="rId32"/>
    <p:sldId id="305" r:id="rId33"/>
    <p:sldId id="306" r:id="rId34"/>
    <p:sldId id="307" r:id="rId35"/>
    <p:sldId id="308" r:id="rId36"/>
    <p:sldId id="309" r:id="rId37"/>
    <p:sldId id="31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5FF"/>
    <a:srgbClr val="005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3"/>
    <p:restoredTop sz="89338"/>
  </p:normalViewPr>
  <p:slideViewPr>
    <p:cSldViewPr snapToGrid="0" snapToObjects="1">
      <p:cViewPr varScale="1">
        <p:scale>
          <a:sx n="65" d="100"/>
          <a:sy n="65" d="100"/>
        </p:scale>
        <p:origin x="240" y="73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C79B0-409C-6C47-8D1A-7A15DCD202ED}" type="datetimeFigureOut">
              <a:rPr lang="en-US" smtClean="0"/>
              <a:t>2/17/20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D619B-DDD8-7E4C-8A7B-43F6ED763AF7}" type="slidenum">
              <a:rPr lang="en-US" smtClean="0"/>
              <a:t>‹#›</a:t>
            </a:fld>
            <a:endParaRPr lang="en-US"/>
          </a:p>
        </p:txBody>
      </p:sp>
    </p:spTree>
    <p:extLst>
      <p:ext uri="{BB962C8B-B14F-4D97-AF65-F5344CB8AC3E}">
        <p14:creationId xmlns:p14="http://schemas.microsoft.com/office/powerpoint/2010/main" val="712889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onsager.bd.psu.edu/~jircitano/MillerIndices.mov"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Miller Indices</a:t>
            </a:r>
          </a:p>
          <a:p>
            <a:r>
              <a:rPr lang="en-US" b="1" dirty="0"/>
              <a:t>Miller Indices</a:t>
            </a:r>
          </a:p>
          <a:p>
            <a:r>
              <a:rPr lang="en-US" dirty="0"/>
              <a:t>Rules for Miller Indices: Determine the intercepts of the face along the crystallographic axes, </a:t>
            </a:r>
            <a:r>
              <a:rPr lang="en-US" i="1" dirty="0"/>
              <a:t>in terms of unit cell dimensions.</a:t>
            </a:r>
            <a:endParaRPr lang="en-US" dirty="0"/>
          </a:p>
          <a:p>
            <a:r>
              <a:rPr lang="en-US" dirty="0"/>
              <a:t>Take the reciprocals</a:t>
            </a:r>
          </a:p>
          <a:p>
            <a:r>
              <a:rPr lang="en-US" dirty="0"/>
              <a:t>Clear fractions</a:t>
            </a:r>
          </a:p>
          <a:p>
            <a:r>
              <a:rPr lang="en-US" dirty="0"/>
              <a:t>Reduce to lowest terms</a:t>
            </a:r>
          </a:p>
          <a:p>
            <a:r>
              <a:rPr lang="en-US" dirty="0"/>
              <a:t>For example, if the x-, y-, and z- intercepts are 2, 1, and 3, the Miller indices are calculated as: Take reciprocals: 1/2, 1/1, 1/3</a:t>
            </a:r>
          </a:p>
          <a:p>
            <a:r>
              <a:rPr lang="en-US" dirty="0"/>
              <a:t>Clear fractions (multiply by 6): 3, 6, 2</a:t>
            </a:r>
          </a:p>
          <a:p>
            <a:r>
              <a:rPr lang="en-US" dirty="0"/>
              <a:t>Reduce to lowest terms (already there)</a:t>
            </a:r>
          </a:p>
          <a:p>
            <a:r>
              <a:rPr lang="en-US" dirty="0"/>
              <a:t>Thus, the Miller indices are 3,6,2. If a plane is parallel to an axis, its intercept is at infinity and its Miller index is zero. A generic Miller index is denoted by </a:t>
            </a:r>
            <a:r>
              <a:rPr lang="en-US" i="1" dirty="0"/>
              <a:t>(</a:t>
            </a:r>
            <a:r>
              <a:rPr lang="en-US" i="1" dirty="0" err="1"/>
              <a:t>hkl</a:t>
            </a:r>
            <a:r>
              <a:rPr lang="en-US" i="1" dirty="0"/>
              <a:t>)</a:t>
            </a:r>
            <a:r>
              <a:rPr lang="en-US" dirty="0"/>
              <a:t>. </a:t>
            </a:r>
          </a:p>
          <a:p>
            <a:r>
              <a:rPr lang="en-US" dirty="0"/>
              <a:t>If a plane has negative intercept, the negative number is denoted by a bar above the number. </a:t>
            </a:r>
            <a:r>
              <a:rPr lang="en-US" i="1" dirty="0"/>
              <a:t>Never alter negative numbers.</a:t>
            </a:r>
            <a:r>
              <a:rPr lang="en-US" dirty="0"/>
              <a:t> For example, do not divide -1, -1, -1 by -1 to get 1,1,1. This implies symmetry that the crystal may not have! </a:t>
            </a:r>
          </a:p>
          <a:p>
            <a:r>
              <a:rPr lang="en-US" b="1" dirty="0"/>
              <a:t>Some General Principles</a:t>
            </a:r>
          </a:p>
          <a:p>
            <a:r>
              <a:rPr lang="en-US" dirty="0"/>
              <a:t>If a Miller index is zero, the plane is parallel to that axis.</a:t>
            </a:r>
          </a:p>
          <a:p>
            <a:r>
              <a:rPr lang="en-US" dirty="0"/>
              <a:t>The smaller a Miller index, the more nearly parallel the plane is to the axis.</a:t>
            </a:r>
          </a:p>
          <a:p>
            <a:r>
              <a:rPr lang="en-US" dirty="0"/>
              <a:t>The larger a Miller index, the more nearly perpendicular a plane is to that axis.</a:t>
            </a:r>
          </a:p>
          <a:p>
            <a:r>
              <a:rPr lang="en-US" dirty="0"/>
              <a:t>Multiplying or dividing a Miller index by a constant has no effect on the orientation of the plane</a:t>
            </a:r>
          </a:p>
          <a:p>
            <a:r>
              <a:rPr lang="en-US" dirty="0"/>
              <a:t>Miller indices are almost always small.</a:t>
            </a:r>
          </a:p>
          <a:p>
            <a:r>
              <a:rPr lang="en-US" b="1" dirty="0"/>
              <a:t>Why Miller Indices?</a:t>
            </a:r>
          </a:p>
          <a:p>
            <a:r>
              <a:rPr lang="en-US" dirty="0"/>
              <a:t>Using reciprocals spares us the complication of infinite intercepts.</a:t>
            </a:r>
          </a:p>
          <a:p>
            <a:r>
              <a:rPr lang="en-US" dirty="0"/>
              <a:t>Formulas involving Miller indices are very similar to related formulas from analytical geometry.</a:t>
            </a:r>
          </a:p>
          <a:p>
            <a:r>
              <a:rPr lang="en-US" dirty="0"/>
              <a:t>Specifying dimensions in unit cell terms means that the same label can be applied to any face with a similar stacking pattern, regardless of the crystal class of the crystal. Face 111 always steps the same way regardless of crystal system.</a:t>
            </a:r>
          </a:p>
          <a:p>
            <a:r>
              <a:rPr lang="en-US" dirty="0">
                <a:hlinkClick r:id="rId3"/>
              </a:rPr>
              <a:t>Movie</a:t>
            </a:r>
            <a:r>
              <a:rPr lang="en-US" dirty="0"/>
              <a:t> of aminated gif above. Click the pause button, then step through the planes </a:t>
            </a:r>
          </a:p>
        </p:txBody>
      </p:sp>
      <p:sp>
        <p:nvSpPr>
          <p:cNvPr id="4" name="Slide Number Placeholder 3"/>
          <p:cNvSpPr>
            <a:spLocks noGrp="1"/>
          </p:cNvSpPr>
          <p:nvPr>
            <p:ph type="sldNum" sz="quarter" idx="5"/>
          </p:nvPr>
        </p:nvSpPr>
        <p:spPr/>
        <p:txBody>
          <a:bodyPr/>
          <a:lstStyle/>
          <a:p>
            <a:fld id="{FCFD619B-DDD8-7E4C-8A7B-43F6ED763AF7}" type="slidenum">
              <a:rPr lang="en-US" smtClean="0"/>
              <a:t>10</a:t>
            </a:fld>
            <a:endParaRPr lang="en-US"/>
          </a:p>
        </p:txBody>
      </p:sp>
    </p:spTree>
    <p:extLst>
      <p:ext uri="{BB962C8B-B14F-4D97-AF65-F5344CB8AC3E}">
        <p14:creationId xmlns:p14="http://schemas.microsoft.com/office/powerpoint/2010/main" val="390500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Abstract</a:t>
            </a:r>
          </a:p>
          <a:p>
            <a:r>
              <a:rPr lang="en-US" sz="1200" b="0" i="0" kern="1200" dirty="0">
                <a:solidFill>
                  <a:schemeClr val="tx1"/>
                </a:solidFill>
                <a:effectLst/>
                <a:latin typeface="+mn-lt"/>
                <a:ea typeface="+mn-ea"/>
                <a:cs typeface="+mn-cs"/>
              </a:rPr>
              <a:t>Based on the rigorous consideration of the bond broken rule and surface relaxation, a model for the size-dependent surface free energy of face-centered-cubic nanoparticles and nanocavities is presented, where the surface relaxation is calculated by the BOLS relationship. It is found that the surface free energy of nanoparticles and nanocavities represents a reverse size effect—the surface free energy of nanoparticles decreases with the decrease of particle size while it rises with the shrinkage of cavities. The size effect on the surface free energy of nanoparticles and nanocavities is not evident in large size ranges, while it becomes more and more distinct with decreasing size, especially for sizes smaller than 10 nm. The present predictions are in good agreement with the available literature data.</a:t>
            </a:r>
          </a:p>
          <a:p>
            <a:endParaRPr lang="en-US" dirty="0"/>
          </a:p>
        </p:txBody>
      </p:sp>
      <p:sp>
        <p:nvSpPr>
          <p:cNvPr id="4" name="Slide Number Placeholder 3"/>
          <p:cNvSpPr>
            <a:spLocks noGrp="1"/>
          </p:cNvSpPr>
          <p:nvPr>
            <p:ph type="sldNum" sz="quarter" idx="5"/>
          </p:nvPr>
        </p:nvSpPr>
        <p:spPr/>
        <p:txBody>
          <a:bodyPr/>
          <a:lstStyle/>
          <a:p>
            <a:fld id="{C73F336F-E977-F648-B73D-CE016FCBA7FB}" type="slidenum">
              <a:rPr lang="en-US" smtClean="0"/>
              <a:t>27</a:t>
            </a:fld>
            <a:endParaRPr lang="en-US"/>
          </a:p>
        </p:txBody>
      </p:sp>
    </p:spTree>
    <p:extLst>
      <p:ext uri="{BB962C8B-B14F-4D97-AF65-F5344CB8AC3E}">
        <p14:creationId xmlns:p14="http://schemas.microsoft.com/office/powerpoint/2010/main" val="1339857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Abstract</a:t>
            </a:r>
          </a:p>
          <a:p>
            <a:r>
              <a:rPr lang="en-US" sz="1200" b="0" i="0" kern="1200" dirty="0">
                <a:solidFill>
                  <a:schemeClr val="tx1"/>
                </a:solidFill>
                <a:effectLst/>
                <a:latin typeface="+mn-lt"/>
                <a:ea typeface="+mn-ea"/>
                <a:cs typeface="+mn-cs"/>
              </a:rPr>
              <a:t>When nanoparticles become small (ca. &lt;5 nm), surface stress becomes significant and generates strain that results in a change of surface structures. In this regard, the surface lattice of nanoparticles can be engineered to create strains or other structural changes with atomic positions away from the normal lattice points. Such changes impact the electronic and catalytic properties of nanoparticles. Recently, several groups have reported the change of catalytic and electrocatalytic properties of bimetallic nanoparticles. In this tutorial review, we discuss the principles related to lattice strain and other distorted structures, and the catalytic properties of bimetallic nanostructures.</a:t>
            </a:r>
          </a:p>
          <a:p>
            <a:endParaRPr lang="en-US" dirty="0"/>
          </a:p>
        </p:txBody>
      </p:sp>
      <p:sp>
        <p:nvSpPr>
          <p:cNvPr id="4" name="Slide Number Placeholder 3"/>
          <p:cNvSpPr>
            <a:spLocks noGrp="1"/>
          </p:cNvSpPr>
          <p:nvPr>
            <p:ph type="sldNum" sz="quarter" idx="5"/>
          </p:nvPr>
        </p:nvSpPr>
        <p:spPr/>
        <p:txBody>
          <a:bodyPr/>
          <a:lstStyle/>
          <a:p>
            <a:fld id="{FCFD619B-DDD8-7E4C-8A7B-43F6ED763AF7}" type="slidenum">
              <a:rPr lang="en-US" smtClean="0"/>
              <a:t>29</a:t>
            </a:fld>
            <a:endParaRPr lang="en-US"/>
          </a:p>
        </p:txBody>
      </p:sp>
    </p:spTree>
    <p:extLst>
      <p:ext uri="{BB962C8B-B14F-4D97-AF65-F5344CB8AC3E}">
        <p14:creationId xmlns:p14="http://schemas.microsoft.com/office/powerpoint/2010/main" val="20883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FFE3C-3619-914F-9FDF-8AF5253099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A74588-DA45-5E46-8651-D5FAAC7237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5CF4D-C46B-BB40-8495-C4FBA2BD96BA}"/>
              </a:ext>
            </a:extLst>
          </p:cNvPr>
          <p:cNvSpPr>
            <a:spLocks noGrp="1"/>
          </p:cNvSpPr>
          <p:nvPr>
            <p:ph type="dt" sz="half" idx="10"/>
          </p:nvPr>
        </p:nvSpPr>
        <p:spPr/>
        <p:txBody>
          <a:bodyPr/>
          <a:lstStyle/>
          <a:p>
            <a:fld id="{0206A81A-4877-A548-9F94-1792F8474ABA}" type="datetime1">
              <a:rPr lang="en-US" smtClean="0"/>
              <a:t>2/17/20</a:t>
            </a:fld>
            <a:endParaRPr lang="en-US"/>
          </a:p>
        </p:txBody>
      </p:sp>
      <p:sp>
        <p:nvSpPr>
          <p:cNvPr id="5" name="Footer Placeholder 4">
            <a:extLst>
              <a:ext uri="{FF2B5EF4-FFF2-40B4-BE49-F238E27FC236}">
                <a16:creationId xmlns:a16="http://schemas.microsoft.com/office/drawing/2014/main" id="{B8F75BBC-857C-A045-94D3-B3AAA7326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8B2F-D529-1546-99F7-84CAA5B6ADF6}"/>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1082792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B501-9FEF-244B-B847-EBE793B2EF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0C1FA-90F7-7D4C-9356-6A6984BC4C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00ECB-D649-154F-9F3F-5158AB451536}"/>
              </a:ext>
            </a:extLst>
          </p:cNvPr>
          <p:cNvSpPr>
            <a:spLocks noGrp="1"/>
          </p:cNvSpPr>
          <p:nvPr>
            <p:ph type="dt" sz="half" idx="10"/>
          </p:nvPr>
        </p:nvSpPr>
        <p:spPr/>
        <p:txBody>
          <a:bodyPr/>
          <a:lstStyle/>
          <a:p>
            <a:fld id="{440FDB71-7119-1642-AC0F-F13279459AAA}" type="datetime1">
              <a:rPr lang="en-US" smtClean="0"/>
              <a:t>2/17/20</a:t>
            </a:fld>
            <a:endParaRPr lang="en-US"/>
          </a:p>
        </p:txBody>
      </p:sp>
      <p:sp>
        <p:nvSpPr>
          <p:cNvPr id="5" name="Footer Placeholder 4">
            <a:extLst>
              <a:ext uri="{FF2B5EF4-FFF2-40B4-BE49-F238E27FC236}">
                <a16:creationId xmlns:a16="http://schemas.microsoft.com/office/drawing/2014/main" id="{04C402C8-0288-564E-AB14-2844DED6F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6050F-3A49-3143-A891-384479AF50D2}"/>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163213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07ACF-D864-6945-BD04-2D4402A723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05660-6D9D-414E-B605-CA50D4B39D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9DD24-ACD6-6F49-8E66-E1EE3750F528}"/>
              </a:ext>
            </a:extLst>
          </p:cNvPr>
          <p:cNvSpPr>
            <a:spLocks noGrp="1"/>
          </p:cNvSpPr>
          <p:nvPr>
            <p:ph type="dt" sz="half" idx="10"/>
          </p:nvPr>
        </p:nvSpPr>
        <p:spPr/>
        <p:txBody>
          <a:bodyPr/>
          <a:lstStyle/>
          <a:p>
            <a:fld id="{BB076880-2DF7-0443-8741-2625276C38D4}" type="datetime1">
              <a:rPr lang="en-US" smtClean="0"/>
              <a:t>2/17/20</a:t>
            </a:fld>
            <a:endParaRPr lang="en-US"/>
          </a:p>
        </p:txBody>
      </p:sp>
      <p:sp>
        <p:nvSpPr>
          <p:cNvPr id="5" name="Footer Placeholder 4">
            <a:extLst>
              <a:ext uri="{FF2B5EF4-FFF2-40B4-BE49-F238E27FC236}">
                <a16:creationId xmlns:a16="http://schemas.microsoft.com/office/drawing/2014/main" id="{52884A63-73D1-1D42-BC24-EAE2014C1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2A39D-A6C0-154E-8C5D-BC23729628F3}"/>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4074681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s-ES_tradnl"/>
              <a:t>Click to edit Master title style</a:t>
            </a:r>
            <a:endParaRPr lang="en-US"/>
          </a:p>
        </p:txBody>
      </p:sp>
      <p:sp>
        <p:nvSpPr>
          <p:cNvPr id="3" name="Table Placeholder 2"/>
          <p:cNvSpPr>
            <a:spLocks noGrp="1"/>
          </p:cNvSpPr>
          <p:nvPr>
            <p:ph type="tbl" idx="1"/>
          </p:nvPr>
        </p:nvSpPr>
        <p:spPr>
          <a:xfrm>
            <a:off x="609600" y="1600201"/>
            <a:ext cx="10972800" cy="4708525"/>
          </a:xfrm>
        </p:spPr>
        <p:txBody>
          <a:bodyPr/>
          <a:lstStyle/>
          <a:p>
            <a:pPr lvl="0"/>
            <a:endParaRPr lang="en-US" noProof="0"/>
          </a:p>
        </p:txBody>
      </p:sp>
      <p:sp>
        <p:nvSpPr>
          <p:cNvPr id="4" name="Date Placeholder 13">
            <a:extLst>
              <a:ext uri="{FF2B5EF4-FFF2-40B4-BE49-F238E27FC236}">
                <a16:creationId xmlns:a16="http://schemas.microsoft.com/office/drawing/2014/main" id="{D6B2875D-595B-5745-91ED-954A9222CA58}"/>
              </a:ext>
            </a:extLst>
          </p:cNvPr>
          <p:cNvSpPr>
            <a:spLocks noGrp="1"/>
          </p:cNvSpPr>
          <p:nvPr>
            <p:ph type="dt" sz="half" idx="10"/>
          </p:nvPr>
        </p:nvSpPr>
        <p:spPr/>
        <p:txBody>
          <a:bodyPr/>
          <a:lstStyle>
            <a:lvl1pPr>
              <a:defRPr/>
            </a:lvl1pPr>
          </a:lstStyle>
          <a:p>
            <a:pPr>
              <a:defRPr/>
            </a:pPr>
            <a:fld id="{FC92CDAB-BBBE-BC4E-B61B-6B87EB964DED}" type="datetime1">
              <a:rPr lang="en-US" altLang="en-US" smtClean="0"/>
              <a:t>2/17/20</a:t>
            </a:fld>
            <a:endParaRPr lang="en-US" altLang="en-US"/>
          </a:p>
        </p:txBody>
      </p:sp>
      <p:sp>
        <p:nvSpPr>
          <p:cNvPr id="5" name="Footer Placeholder 2">
            <a:extLst>
              <a:ext uri="{FF2B5EF4-FFF2-40B4-BE49-F238E27FC236}">
                <a16:creationId xmlns:a16="http://schemas.microsoft.com/office/drawing/2014/main" id="{DA02EA9A-56E9-9740-8275-61F9EE3D67E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F6A13B67-7D6F-C84F-AF77-CDDE70561DB3}"/>
              </a:ext>
            </a:extLst>
          </p:cNvPr>
          <p:cNvSpPr>
            <a:spLocks noGrp="1"/>
          </p:cNvSpPr>
          <p:nvPr>
            <p:ph type="sldNum" sz="quarter" idx="12"/>
          </p:nvPr>
        </p:nvSpPr>
        <p:spPr/>
        <p:txBody>
          <a:bodyPr/>
          <a:lstStyle>
            <a:lvl1pPr>
              <a:defRPr/>
            </a:lvl1pPr>
          </a:lstStyle>
          <a:p>
            <a:pPr>
              <a:defRPr/>
            </a:pPr>
            <a:fld id="{916BE9FD-BDF0-2E44-8BC5-10581D6F03E1}" type="slidenum">
              <a:rPr lang="en-US" altLang="en-US"/>
              <a:pPr>
                <a:defRPr/>
              </a:pPr>
              <a:t>‹#›</a:t>
            </a:fld>
            <a:endParaRPr lang="en-US" altLang="en-US"/>
          </a:p>
        </p:txBody>
      </p:sp>
    </p:spTree>
    <p:extLst>
      <p:ext uri="{BB962C8B-B14F-4D97-AF65-F5344CB8AC3E}">
        <p14:creationId xmlns:p14="http://schemas.microsoft.com/office/powerpoint/2010/main" val="96694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s-ES_tradnl"/>
              <a:t>Click to edit Master title style</a:t>
            </a:r>
            <a:endParaRPr lang="en-US"/>
          </a:p>
        </p:txBody>
      </p:sp>
      <p:sp>
        <p:nvSpPr>
          <p:cNvPr id="3" name="Content Placeholder 2"/>
          <p:cNvSpPr>
            <a:spLocks noGrp="1"/>
          </p:cNvSpPr>
          <p:nvPr>
            <p:ph sz="quarter" idx="1"/>
          </p:nvPr>
        </p:nvSpPr>
        <p:spPr>
          <a:xfrm>
            <a:off x="609600" y="1600201"/>
            <a:ext cx="5384800" cy="2278063"/>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quarter" idx="2"/>
          </p:nvPr>
        </p:nvSpPr>
        <p:spPr>
          <a:xfrm>
            <a:off x="6197600" y="1600201"/>
            <a:ext cx="5384800" cy="2278063"/>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Content Placeholder 4"/>
          <p:cNvSpPr>
            <a:spLocks noGrp="1"/>
          </p:cNvSpPr>
          <p:nvPr>
            <p:ph sz="quarter" idx="3"/>
          </p:nvPr>
        </p:nvSpPr>
        <p:spPr>
          <a:xfrm>
            <a:off x="609600" y="4030663"/>
            <a:ext cx="5384800" cy="2278062"/>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Content Placeholder 5"/>
          <p:cNvSpPr>
            <a:spLocks noGrp="1"/>
          </p:cNvSpPr>
          <p:nvPr>
            <p:ph sz="quarter" idx="4"/>
          </p:nvPr>
        </p:nvSpPr>
        <p:spPr>
          <a:xfrm>
            <a:off x="6197600" y="4030663"/>
            <a:ext cx="5384800" cy="2278062"/>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13">
            <a:extLst>
              <a:ext uri="{FF2B5EF4-FFF2-40B4-BE49-F238E27FC236}">
                <a16:creationId xmlns:a16="http://schemas.microsoft.com/office/drawing/2014/main" id="{315923C5-2CC1-EE4F-8915-26F3AA0A47B0}"/>
              </a:ext>
            </a:extLst>
          </p:cNvPr>
          <p:cNvSpPr>
            <a:spLocks noGrp="1"/>
          </p:cNvSpPr>
          <p:nvPr>
            <p:ph type="dt" sz="half" idx="10"/>
          </p:nvPr>
        </p:nvSpPr>
        <p:spPr/>
        <p:txBody>
          <a:bodyPr/>
          <a:lstStyle>
            <a:lvl1pPr>
              <a:defRPr/>
            </a:lvl1pPr>
          </a:lstStyle>
          <a:p>
            <a:pPr>
              <a:defRPr/>
            </a:pPr>
            <a:fld id="{BD633E33-F08D-7B4F-8137-48737E752E30}" type="datetime1">
              <a:rPr lang="en-US" altLang="en-US" smtClean="0"/>
              <a:t>2/17/20</a:t>
            </a:fld>
            <a:endParaRPr lang="en-US" altLang="en-US"/>
          </a:p>
        </p:txBody>
      </p:sp>
      <p:sp>
        <p:nvSpPr>
          <p:cNvPr id="8" name="Footer Placeholder 2">
            <a:extLst>
              <a:ext uri="{FF2B5EF4-FFF2-40B4-BE49-F238E27FC236}">
                <a16:creationId xmlns:a16="http://schemas.microsoft.com/office/drawing/2014/main" id="{1DF2C176-B8E8-6948-A6DC-807A9B6E3E4C}"/>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22">
            <a:extLst>
              <a:ext uri="{FF2B5EF4-FFF2-40B4-BE49-F238E27FC236}">
                <a16:creationId xmlns:a16="http://schemas.microsoft.com/office/drawing/2014/main" id="{CCC4BF4E-F48D-0048-A148-331695EF9CD2}"/>
              </a:ext>
            </a:extLst>
          </p:cNvPr>
          <p:cNvSpPr>
            <a:spLocks noGrp="1"/>
          </p:cNvSpPr>
          <p:nvPr>
            <p:ph type="sldNum" sz="quarter" idx="12"/>
          </p:nvPr>
        </p:nvSpPr>
        <p:spPr/>
        <p:txBody>
          <a:bodyPr/>
          <a:lstStyle>
            <a:lvl1pPr>
              <a:defRPr/>
            </a:lvl1pPr>
          </a:lstStyle>
          <a:p>
            <a:pPr>
              <a:defRPr/>
            </a:pPr>
            <a:fld id="{6F5E516D-EFB5-6149-B55D-B02C62426944}" type="slidenum">
              <a:rPr lang="en-US" altLang="en-US"/>
              <a:pPr>
                <a:defRPr/>
              </a:pPr>
              <a:t>‹#›</a:t>
            </a:fld>
            <a:endParaRPr lang="en-US" altLang="en-US"/>
          </a:p>
        </p:txBody>
      </p:sp>
    </p:spTree>
    <p:extLst>
      <p:ext uri="{BB962C8B-B14F-4D97-AF65-F5344CB8AC3E}">
        <p14:creationId xmlns:p14="http://schemas.microsoft.com/office/powerpoint/2010/main" val="159019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11BF-8FBD-4D41-A1AA-AE4C0642F6AE}"/>
              </a:ext>
            </a:extLst>
          </p:cNvPr>
          <p:cNvSpPr>
            <a:spLocks noGrp="1"/>
          </p:cNvSpPr>
          <p:nvPr>
            <p:ph type="title"/>
          </p:nvPr>
        </p:nvSpPr>
        <p:spPr>
          <a:xfrm>
            <a:off x="838200" y="0"/>
            <a:ext cx="10515600" cy="1140643"/>
          </a:xfrm>
        </p:spPr>
        <p:txBody>
          <a:bodyPr>
            <a:normAutofit/>
          </a:bodyPr>
          <a:lstStyle>
            <a:lvl1pPr algn="ctr">
              <a:defRPr sz="4000" b="1">
                <a:solidFill>
                  <a:srgbClr val="005DF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49825DD-1AFB-0247-99DC-FDD38B03E202}"/>
              </a:ext>
            </a:extLst>
          </p:cNvPr>
          <p:cNvSpPr>
            <a:spLocks noGrp="1"/>
          </p:cNvSpPr>
          <p:nvPr>
            <p:ph idx="1"/>
          </p:nvPr>
        </p:nvSpPr>
        <p:spPr>
          <a:xfrm>
            <a:off x="838200" y="1599382"/>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4190D-5995-F04F-B39A-C9C949C56074}"/>
              </a:ext>
            </a:extLst>
          </p:cNvPr>
          <p:cNvSpPr>
            <a:spLocks noGrp="1"/>
          </p:cNvSpPr>
          <p:nvPr>
            <p:ph type="dt" sz="half" idx="10"/>
          </p:nvPr>
        </p:nvSpPr>
        <p:spPr>
          <a:xfrm>
            <a:off x="0" y="6492875"/>
            <a:ext cx="2743200" cy="365125"/>
          </a:xfrm>
        </p:spPr>
        <p:txBody>
          <a:bodyPr/>
          <a:lstStyle/>
          <a:p>
            <a:fld id="{D9C615BD-3720-2144-A8DF-4D7F744138C1}" type="datetime1">
              <a:rPr lang="en-US" smtClean="0"/>
              <a:t>2/17/20</a:t>
            </a:fld>
            <a:endParaRPr lang="en-US"/>
          </a:p>
        </p:txBody>
      </p:sp>
      <p:sp>
        <p:nvSpPr>
          <p:cNvPr id="5" name="Footer Placeholder 4">
            <a:extLst>
              <a:ext uri="{FF2B5EF4-FFF2-40B4-BE49-F238E27FC236}">
                <a16:creationId xmlns:a16="http://schemas.microsoft.com/office/drawing/2014/main" id="{033A932D-FE4D-9A44-8EFF-D289C3E8511A}"/>
              </a:ext>
            </a:extLst>
          </p:cNvPr>
          <p:cNvSpPr>
            <a:spLocks noGrp="1"/>
          </p:cNvSpPr>
          <p:nvPr>
            <p:ph type="ftr" sz="quarter" idx="11"/>
          </p:nvPr>
        </p:nvSpPr>
        <p:spPr>
          <a:xfrm>
            <a:off x="4038600" y="6492874"/>
            <a:ext cx="4114800" cy="365125"/>
          </a:xfrm>
        </p:spPr>
        <p:txBody>
          <a:bodyPr/>
          <a:lstStyle/>
          <a:p>
            <a:endParaRPr lang="en-US"/>
          </a:p>
        </p:txBody>
      </p:sp>
      <p:sp>
        <p:nvSpPr>
          <p:cNvPr id="6" name="Slide Number Placeholder 5">
            <a:extLst>
              <a:ext uri="{FF2B5EF4-FFF2-40B4-BE49-F238E27FC236}">
                <a16:creationId xmlns:a16="http://schemas.microsoft.com/office/drawing/2014/main" id="{1A9FFC17-78A0-2E41-B700-360FB7B3DD25}"/>
              </a:ext>
            </a:extLst>
          </p:cNvPr>
          <p:cNvSpPr>
            <a:spLocks noGrp="1"/>
          </p:cNvSpPr>
          <p:nvPr>
            <p:ph type="sldNum" sz="quarter" idx="12"/>
          </p:nvPr>
        </p:nvSpPr>
        <p:spPr>
          <a:xfrm>
            <a:off x="9364744" y="6412143"/>
            <a:ext cx="2743200" cy="365125"/>
          </a:xfrm>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3573329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F29E-DBB0-BA4A-AF43-1A3078E0B0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A06C7C-599F-674E-9895-F1DCA9227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CEAE0A-8A38-3B47-B5F1-54D7F8156A90}"/>
              </a:ext>
            </a:extLst>
          </p:cNvPr>
          <p:cNvSpPr>
            <a:spLocks noGrp="1"/>
          </p:cNvSpPr>
          <p:nvPr>
            <p:ph type="dt" sz="half" idx="10"/>
          </p:nvPr>
        </p:nvSpPr>
        <p:spPr/>
        <p:txBody>
          <a:bodyPr/>
          <a:lstStyle/>
          <a:p>
            <a:fld id="{5C798352-E53E-9046-8A3D-F41170923749}" type="datetime1">
              <a:rPr lang="en-US" smtClean="0"/>
              <a:t>2/17/20</a:t>
            </a:fld>
            <a:endParaRPr lang="en-US"/>
          </a:p>
        </p:txBody>
      </p:sp>
      <p:sp>
        <p:nvSpPr>
          <p:cNvPr id="5" name="Footer Placeholder 4">
            <a:extLst>
              <a:ext uri="{FF2B5EF4-FFF2-40B4-BE49-F238E27FC236}">
                <a16:creationId xmlns:a16="http://schemas.microsoft.com/office/drawing/2014/main" id="{5F593174-47A8-1D48-8421-D475F8610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DE778-E9E5-6E40-B711-5CE68821608B}"/>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3609753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5A19-E8DF-9E4D-8A4E-D22B4B0212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7A0A2-C69A-DA4A-9EC1-1472F2D5F4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E38DA1-BBB7-5849-89E3-E1560F1A8A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FE7653-676C-BB4F-AABB-7053841030F4}"/>
              </a:ext>
            </a:extLst>
          </p:cNvPr>
          <p:cNvSpPr>
            <a:spLocks noGrp="1"/>
          </p:cNvSpPr>
          <p:nvPr>
            <p:ph type="dt" sz="half" idx="10"/>
          </p:nvPr>
        </p:nvSpPr>
        <p:spPr/>
        <p:txBody>
          <a:bodyPr/>
          <a:lstStyle/>
          <a:p>
            <a:fld id="{5FE94D4E-0066-CF46-A563-685BE8F5346A}" type="datetime1">
              <a:rPr lang="en-US" smtClean="0"/>
              <a:t>2/17/20</a:t>
            </a:fld>
            <a:endParaRPr lang="en-US"/>
          </a:p>
        </p:txBody>
      </p:sp>
      <p:sp>
        <p:nvSpPr>
          <p:cNvPr id="6" name="Footer Placeholder 5">
            <a:extLst>
              <a:ext uri="{FF2B5EF4-FFF2-40B4-BE49-F238E27FC236}">
                <a16:creationId xmlns:a16="http://schemas.microsoft.com/office/drawing/2014/main" id="{E1F22E17-529E-974D-B2CC-A1007D36DB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61B4E5-F6BA-E84D-81E3-69E48FD5485D}"/>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315370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2F1C-7F9E-E542-BB0F-1414E5CFF8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673C4C-6FA8-474C-AD48-421D136F3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49683A-224A-9D4C-97E6-5AA2AB9567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303303-A8C3-F84C-A9F9-D0D481061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2D5EEC-5AE1-CE4F-A099-563E623B9C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40E76B-1CD8-F84F-949F-E314DEFD3FA8}"/>
              </a:ext>
            </a:extLst>
          </p:cNvPr>
          <p:cNvSpPr>
            <a:spLocks noGrp="1"/>
          </p:cNvSpPr>
          <p:nvPr>
            <p:ph type="dt" sz="half" idx="10"/>
          </p:nvPr>
        </p:nvSpPr>
        <p:spPr/>
        <p:txBody>
          <a:bodyPr/>
          <a:lstStyle/>
          <a:p>
            <a:fld id="{5195960B-60CD-9B4D-9E74-56787D80DEF5}" type="datetime1">
              <a:rPr lang="en-US" smtClean="0"/>
              <a:t>2/17/20</a:t>
            </a:fld>
            <a:endParaRPr lang="en-US"/>
          </a:p>
        </p:txBody>
      </p:sp>
      <p:sp>
        <p:nvSpPr>
          <p:cNvPr id="8" name="Footer Placeholder 7">
            <a:extLst>
              <a:ext uri="{FF2B5EF4-FFF2-40B4-BE49-F238E27FC236}">
                <a16:creationId xmlns:a16="http://schemas.microsoft.com/office/drawing/2014/main" id="{4556B39D-87D0-784A-9453-1DB1048D4A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65ED74-6C4E-F045-B04D-70B8FEDF644A}"/>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2855966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8DD4-C8E4-3B45-AF7F-E780C4724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72D63E-3716-3A4E-B8F6-83CC90687DBE}"/>
              </a:ext>
            </a:extLst>
          </p:cNvPr>
          <p:cNvSpPr>
            <a:spLocks noGrp="1"/>
          </p:cNvSpPr>
          <p:nvPr>
            <p:ph type="dt" sz="half" idx="10"/>
          </p:nvPr>
        </p:nvSpPr>
        <p:spPr>
          <a:xfrm>
            <a:off x="168897" y="6356350"/>
            <a:ext cx="2743200" cy="365125"/>
          </a:xfrm>
        </p:spPr>
        <p:txBody>
          <a:bodyPr/>
          <a:lstStyle/>
          <a:p>
            <a:fld id="{8B560A84-7CC2-5C44-9964-16BD8DC9577D}" type="datetime1">
              <a:rPr lang="en-US" smtClean="0"/>
              <a:t>2/17/20</a:t>
            </a:fld>
            <a:endParaRPr lang="en-US"/>
          </a:p>
        </p:txBody>
      </p:sp>
      <p:sp>
        <p:nvSpPr>
          <p:cNvPr id="4" name="Footer Placeholder 3">
            <a:extLst>
              <a:ext uri="{FF2B5EF4-FFF2-40B4-BE49-F238E27FC236}">
                <a16:creationId xmlns:a16="http://schemas.microsoft.com/office/drawing/2014/main" id="{C5A2FE45-C7C8-6144-9BAD-EAA94BD916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740449-1CE2-5C4B-80AC-B1291B0FB762}"/>
              </a:ext>
            </a:extLst>
          </p:cNvPr>
          <p:cNvSpPr>
            <a:spLocks noGrp="1"/>
          </p:cNvSpPr>
          <p:nvPr>
            <p:ph type="sldNum" sz="quarter" idx="12"/>
          </p:nvPr>
        </p:nvSpPr>
        <p:spPr>
          <a:xfrm>
            <a:off x="9204489" y="6349607"/>
            <a:ext cx="2743200" cy="365125"/>
          </a:xfrm>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401638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DE7658-91E9-9A4B-B3FC-0CD3551EA373}"/>
              </a:ext>
            </a:extLst>
          </p:cNvPr>
          <p:cNvSpPr>
            <a:spLocks noGrp="1"/>
          </p:cNvSpPr>
          <p:nvPr>
            <p:ph type="dt" sz="half" idx="10"/>
          </p:nvPr>
        </p:nvSpPr>
        <p:spPr/>
        <p:txBody>
          <a:bodyPr/>
          <a:lstStyle/>
          <a:p>
            <a:fld id="{794512A1-B10E-8248-BFBD-1DBBC6EF54D4}" type="datetime1">
              <a:rPr lang="en-US" smtClean="0"/>
              <a:t>2/17/20</a:t>
            </a:fld>
            <a:endParaRPr lang="en-US"/>
          </a:p>
        </p:txBody>
      </p:sp>
      <p:sp>
        <p:nvSpPr>
          <p:cNvPr id="3" name="Footer Placeholder 2">
            <a:extLst>
              <a:ext uri="{FF2B5EF4-FFF2-40B4-BE49-F238E27FC236}">
                <a16:creationId xmlns:a16="http://schemas.microsoft.com/office/drawing/2014/main" id="{0100A3F4-78B5-4040-AB4F-E6D2ECD31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0B112-D28C-0B47-A78B-1DD144B8DE14}"/>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1301526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A444-95B1-9C47-9E94-D133C2032C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2EFF9B-5FFD-EA4B-BFEC-541B0E2AF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C117D0-7FEC-B845-92A2-F886A00AE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ECBD99-AA2A-EF40-9D79-51307ABEB9A6}"/>
              </a:ext>
            </a:extLst>
          </p:cNvPr>
          <p:cNvSpPr>
            <a:spLocks noGrp="1"/>
          </p:cNvSpPr>
          <p:nvPr>
            <p:ph type="dt" sz="half" idx="10"/>
          </p:nvPr>
        </p:nvSpPr>
        <p:spPr/>
        <p:txBody>
          <a:bodyPr/>
          <a:lstStyle/>
          <a:p>
            <a:fld id="{CB86AADF-57C8-1941-AEA6-993CB8A873DF}" type="datetime1">
              <a:rPr lang="en-US" smtClean="0"/>
              <a:t>2/17/20</a:t>
            </a:fld>
            <a:endParaRPr lang="en-US"/>
          </a:p>
        </p:txBody>
      </p:sp>
      <p:sp>
        <p:nvSpPr>
          <p:cNvPr id="6" name="Footer Placeholder 5">
            <a:extLst>
              <a:ext uri="{FF2B5EF4-FFF2-40B4-BE49-F238E27FC236}">
                <a16:creationId xmlns:a16="http://schemas.microsoft.com/office/drawing/2014/main" id="{15A8FC40-76EE-2548-873D-46BDF837E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ACE8D-6BC9-C24F-8453-B12E13EEC651}"/>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1937213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95BD6-AB4F-484C-ADD5-8ECF6D068C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0A8297-A1A1-DE49-86DE-F6886F3EFA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8BE83E-430B-6141-9788-FA6D41AB9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4F761A-4D21-C44C-8C75-42CAA7AAAA3C}"/>
              </a:ext>
            </a:extLst>
          </p:cNvPr>
          <p:cNvSpPr>
            <a:spLocks noGrp="1"/>
          </p:cNvSpPr>
          <p:nvPr>
            <p:ph type="dt" sz="half" idx="10"/>
          </p:nvPr>
        </p:nvSpPr>
        <p:spPr/>
        <p:txBody>
          <a:bodyPr/>
          <a:lstStyle/>
          <a:p>
            <a:fld id="{4F818E40-9D52-8245-A9AC-D6D7EF72057C}" type="datetime1">
              <a:rPr lang="en-US" smtClean="0"/>
              <a:t>2/17/20</a:t>
            </a:fld>
            <a:endParaRPr lang="en-US"/>
          </a:p>
        </p:txBody>
      </p:sp>
      <p:sp>
        <p:nvSpPr>
          <p:cNvPr id="6" name="Footer Placeholder 5">
            <a:extLst>
              <a:ext uri="{FF2B5EF4-FFF2-40B4-BE49-F238E27FC236}">
                <a16:creationId xmlns:a16="http://schemas.microsoft.com/office/drawing/2014/main" id="{6CB171FC-579C-2A45-9556-537CAC0A0E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50B60-B120-0942-B3CD-3E4326D860B2}"/>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2226080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A3BC50-A187-984E-9486-8F1235F25D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8DF00D-BE9C-664B-8890-4204295D36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BF709B-82B7-AF40-9750-B50467E9C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5E8A3-13A9-4943-A683-9DC68A3BDB51}" type="datetime1">
              <a:rPr lang="en-US" smtClean="0"/>
              <a:t>2/17/20</a:t>
            </a:fld>
            <a:endParaRPr lang="en-US"/>
          </a:p>
        </p:txBody>
      </p:sp>
      <p:sp>
        <p:nvSpPr>
          <p:cNvPr id="5" name="Footer Placeholder 4">
            <a:extLst>
              <a:ext uri="{FF2B5EF4-FFF2-40B4-BE49-F238E27FC236}">
                <a16:creationId xmlns:a16="http://schemas.microsoft.com/office/drawing/2014/main" id="{A170FBB7-0385-0B44-870F-75AE0FA57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3D3F5A-214D-E848-AF6E-045F9F74A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F337F4-19F2-2645-A851-B43332B7D6D1}" type="slidenum">
              <a:rPr lang="en-US" smtClean="0"/>
              <a:t>‹#›</a:t>
            </a:fld>
            <a:endParaRPr lang="en-US"/>
          </a:p>
        </p:txBody>
      </p:sp>
    </p:spTree>
    <p:extLst>
      <p:ext uri="{BB962C8B-B14F-4D97-AF65-F5344CB8AC3E}">
        <p14:creationId xmlns:p14="http://schemas.microsoft.com/office/powerpoint/2010/main" val="3893092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gif"/><Relationship Id="rId5" Type="http://schemas.openxmlformats.org/officeDocument/2006/relationships/image" Target="../media/image5.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hyperlink" Target="https://itp.uni-frankfurt.de/~gros/Vorlesungen/TD/5_Thermodynamic_potentials.pdf"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VVDaR6oczJU" TargetMode="External"/><Relationship Id="rId2" Type="http://schemas.openxmlformats.org/officeDocument/2006/relationships/hyperlink" Target="https://www.youtube.com/watch?v=8N1BxHgsoOw" TargetMode="External"/><Relationship Id="rId1" Type="http://schemas.openxmlformats.org/officeDocument/2006/relationships/slideLayout" Target="../slideLayouts/slideLayout12.xml"/><Relationship Id="rId4" Type="http://schemas.openxmlformats.org/officeDocument/2006/relationships/hyperlink" Target="https://www.youtube.com/watch?v=EgbrBJ3-OH4"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8" Type="http://schemas.openxmlformats.org/officeDocument/2006/relationships/hyperlink" Target="https://pubs.rsc.org/en/results?searchtext=Author%3AMingpu%20Wang" TargetMode="External"/><Relationship Id="rId3" Type="http://schemas.openxmlformats.org/officeDocument/2006/relationships/image" Target="../media/image18.tiff"/><Relationship Id="rId7" Type="http://schemas.openxmlformats.org/officeDocument/2006/relationships/hyperlink" Target="https://pubs.rsc.org/en/results?searchtext=Author%3ABaiyun%20Hua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pubs.rsc.org/en/results?searchtext=Author%3AYajuan%20Cheng" TargetMode="External"/><Relationship Id="rId5" Type="http://schemas.openxmlformats.org/officeDocument/2006/relationships/hyperlink" Target="https://pubs.rsc.org/en/results?searchtext=Author%3AWeihong%20Qi" TargetMode="External"/><Relationship Id="rId10" Type="http://schemas.openxmlformats.org/officeDocument/2006/relationships/hyperlink" Target="https://pubs.rsc.org/en/content/articlelanding/2011/cp/c0cp02102d#!divAbstract" TargetMode="External"/><Relationship Id="rId4" Type="http://schemas.openxmlformats.org/officeDocument/2006/relationships/hyperlink" Target="https://pubs.rsc.org/en/results?searchtext=Author%3AShiyun%20Xiong" TargetMode="External"/><Relationship Id="rId9" Type="http://schemas.openxmlformats.org/officeDocument/2006/relationships/hyperlink" Target="https://pubs.rsc.org/en/results?searchtext=Author%3AYejun%20L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pubs.acs.org/doi/abs/10.1021/la400937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AE53-F778-1145-BCCD-95632C9AA72F}"/>
              </a:ext>
            </a:extLst>
          </p:cNvPr>
          <p:cNvSpPr>
            <a:spLocks noGrp="1"/>
          </p:cNvSpPr>
          <p:nvPr>
            <p:ph type="ctrTitle"/>
          </p:nvPr>
        </p:nvSpPr>
        <p:spPr>
          <a:xfrm>
            <a:off x="1888435" y="1712279"/>
            <a:ext cx="9144000" cy="2387600"/>
          </a:xfrm>
        </p:spPr>
        <p:txBody>
          <a:bodyPr/>
          <a:lstStyle/>
          <a:p>
            <a:r>
              <a:rPr lang="en-US" b="1" dirty="0">
                <a:solidFill>
                  <a:srgbClr val="1625FF"/>
                </a:solidFill>
              </a:rPr>
              <a:t>Surface Energy and Thermodynamic Potentials</a:t>
            </a:r>
            <a:r>
              <a:rPr lang="en-US" dirty="0">
                <a:solidFill>
                  <a:srgbClr val="1625FF"/>
                </a:solidFill>
              </a:rPr>
              <a:t>*</a:t>
            </a:r>
          </a:p>
        </p:txBody>
      </p:sp>
      <p:sp>
        <p:nvSpPr>
          <p:cNvPr id="3" name="Subtitle 2">
            <a:extLst>
              <a:ext uri="{FF2B5EF4-FFF2-40B4-BE49-F238E27FC236}">
                <a16:creationId xmlns:a16="http://schemas.microsoft.com/office/drawing/2014/main" id="{BAF14A6F-354F-FB46-8A07-EF428631A6E4}"/>
              </a:ext>
            </a:extLst>
          </p:cNvPr>
          <p:cNvSpPr>
            <a:spLocks noGrp="1"/>
          </p:cNvSpPr>
          <p:nvPr>
            <p:ph type="subTitle" idx="1"/>
          </p:nvPr>
        </p:nvSpPr>
        <p:spPr>
          <a:xfrm>
            <a:off x="1524000" y="5470288"/>
            <a:ext cx="9144000" cy="665162"/>
          </a:xfrm>
        </p:spPr>
        <p:txBody>
          <a:bodyPr>
            <a:normAutofit/>
          </a:bodyPr>
          <a:lstStyle/>
          <a:p>
            <a:r>
              <a:rPr lang="en-US" sz="2800" dirty="0">
                <a:solidFill>
                  <a:srgbClr val="1625FF"/>
                </a:solidFill>
              </a:rPr>
              <a:t>February 17</a:t>
            </a:r>
            <a:r>
              <a:rPr lang="en-US" sz="2800" baseline="30000" dirty="0">
                <a:solidFill>
                  <a:srgbClr val="1625FF"/>
                </a:solidFill>
              </a:rPr>
              <a:t>th</a:t>
            </a:r>
            <a:r>
              <a:rPr lang="en-US" sz="2800" dirty="0">
                <a:solidFill>
                  <a:srgbClr val="1625FF"/>
                </a:solidFill>
              </a:rPr>
              <a:t>,  2020</a:t>
            </a:r>
          </a:p>
        </p:txBody>
      </p:sp>
      <p:sp>
        <p:nvSpPr>
          <p:cNvPr id="4" name="TextBox 3">
            <a:extLst>
              <a:ext uri="{FF2B5EF4-FFF2-40B4-BE49-F238E27FC236}">
                <a16:creationId xmlns:a16="http://schemas.microsoft.com/office/drawing/2014/main" id="{6ECDB939-301B-6A49-A2EF-3D9EB8E3DB2F}"/>
              </a:ext>
            </a:extLst>
          </p:cNvPr>
          <p:cNvSpPr txBox="1"/>
          <p:nvPr/>
        </p:nvSpPr>
        <p:spPr>
          <a:xfrm>
            <a:off x="3856382" y="6488668"/>
            <a:ext cx="4862870" cy="369332"/>
          </a:xfrm>
          <a:prstGeom prst="rect">
            <a:avLst/>
          </a:prstGeom>
          <a:noFill/>
        </p:spPr>
        <p:txBody>
          <a:bodyPr wrap="none" rtlCol="0">
            <a:spAutoFit/>
          </a:bodyPr>
          <a:lstStyle/>
          <a:p>
            <a:r>
              <a:rPr lang="en-US" dirty="0"/>
              <a:t>* Based on a presentation from the author´s book</a:t>
            </a:r>
          </a:p>
        </p:txBody>
      </p:sp>
    </p:spTree>
    <p:extLst>
      <p:ext uri="{BB962C8B-B14F-4D97-AF65-F5344CB8AC3E}">
        <p14:creationId xmlns:p14="http://schemas.microsoft.com/office/powerpoint/2010/main" val="4247614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943D8210-3065-CE4D-A6A5-DC1471796CB3}"/>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EA2F4185-9795-2C42-82B6-D437054385CE}" type="slidenum">
              <a:rPr lang="en-US" altLang="zh-TW">
                <a:solidFill>
                  <a:schemeClr val="tx1"/>
                </a:solidFill>
                <a:latin typeface="Garamond" panose="02020404030301010803" pitchFamily="18" charset="0"/>
                <a:ea typeface="DotumChe" panose="020B0609000101010101" pitchFamily="49" charset="-127"/>
              </a:rPr>
              <a:pPr eaLnBrk="1" hangingPunct="1"/>
              <a:t>10</a:t>
            </a:fld>
            <a:endParaRPr lang="en-US" altLang="zh-TW">
              <a:solidFill>
                <a:schemeClr val="tx1"/>
              </a:solidFill>
              <a:latin typeface="Garamond" panose="02020404030301010803" pitchFamily="18" charset="0"/>
              <a:ea typeface="DotumChe" panose="020B0609000101010101" pitchFamily="49" charset="-127"/>
            </a:endParaRPr>
          </a:p>
        </p:txBody>
      </p:sp>
      <p:graphicFrame>
        <p:nvGraphicFramePr>
          <p:cNvPr id="24578" name="Object 4">
            <a:extLst>
              <a:ext uri="{FF2B5EF4-FFF2-40B4-BE49-F238E27FC236}">
                <a16:creationId xmlns:a16="http://schemas.microsoft.com/office/drawing/2014/main" id="{F91CF1B1-9184-1E4A-A901-AD6E13E1853D}"/>
              </a:ext>
            </a:extLst>
          </p:cNvPr>
          <p:cNvGraphicFramePr>
            <a:graphicFrameLocks noChangeAspect="1"/>
          </p:cNvGraphicFramePr>
          <p:nvPr>
            <p:extLst>
              <p:ext uri="{D42A27DB-BD31-4B8C-83A1-F6EECF244321}">
                <p14:modId xmlns:p14="http://schemas.microsoft.com/office/powerpoint/2010/main" val="2414523489"/>
              </p:ext>
            </p:extLst>
          </p:nvPr>
        </p:nvGraphicFramePr>
        <p:xfrm>
          <a:off x="4373217" y="233022"/>
          <a:ext cx="3048000" cy="4236383"/>
        </p:xfrm>
        <a:graphic>
          <a:graphicData uri="http://schemas.openxmlformats.org/presentationml/2006/ole">
            <mc:AlternateContent xmlns:mc="http://schemas.openxmlformats.org/markup-compatibility/2006">
              <mc:Choice xmlns:v="urn:schemas-microsoft-com:vml" Requires="v">
                <p:oleObj spid="_x0000_s9260" name="方程式" r:id="rId4" imgW="23990300" imgH="33350200" progId="Equation.3">
                  <p:embed/>
                </p:oleObj>
              </mc:Choice>
              <mc:Fallback>
                <p:oleObj name="方程式" r:id="rId4" imgW="23990300" imgH="33350200" progId="Equation.3">
                  <p:embed/>
                  <p:pic>
                    <p:nvPicPr>
                      <p:cNvPr id="24578" name="Object 4">
                        <a:extLst>
                          <a:ext uri="{FF2B5EF4-FFF2-40B4-BE49-F238E27FC236}">
                            <a16:creationId xmlns:a16="http://schemas.microsoft.com/office/drawing/2014/main" id="{F91CF1B1-9184-1E4A-A901-AD6E13E1853D}"/>
                          </a:ext>
                        </a:extLst>
                      </p:cNvPr>
                      <p:cNvPicPr>
                        <a:picLocks noChangeAspect="1"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4373217" y="233022"/>
                        <a:ext cx="3048000" cy="4236383"/>
                      </a:xfrm>
                      <a:prstGeom prst="rect">
                        <a:avLst/>
                      </a:prstGeom>
                      <a:noFill/>
                      <a:ln>
                        <a:noFill/>
                      </a:ln>
                      <a:effectLst/>
                    </p:spPr>
                  </p:pic>
                </p:oleObj>
              </mc:Fallback>
            </mc:AlternateContent>
          </a:graphicData>
        </a:graphic>
      </p:graphicFrame>
      <p:sp>
        <p:nvSpPr>
          <p:cNvPr id="531461" name="Text Box 5">
            <a:extLst>
              <a:ext uri="{FF2B5EF4-FFF2-40B4-BE49-F238E27FC236}">
                <a16:creationId xmlns:a16="http://schemas.microsoft.com/office/drawing/2014/main" id="{9E046CC7-1894-BF46-8671-B50A87ACEC43}"/>
              </a:ext>
            </a:extLst>
          </p:cNvPr>
          <p:cNvSpPr txBox="1">
            <a:spLocks noChangeArrowheads="1"/>
          </p:cNvSpPr>
          <p:nvPr/>
        </p:nvSpPr>
        <p:spPr bwMode="auto">
          <a:xfrm>
            <a:off x="1656521" y="4644888"/>
            <a:ext cx="9356035" cy="21236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altLang="zh-TW" sz="2400" dirty="0">
                <a:latin typeface="Arial" charset="0"/>
                <a:ea typeface="新細明體" charset="0"/>
                <a:cs typeface="新細明體" charset="0"/>
              </a:rPr>
              <a:t>According to </a:t>
            </a:r>
            <a:r>
              <a:rPr lang="en-US" altLang="zh-TW" sz="2400" dirty="0" err="1">
                <a:latin typeface="Arial" charset="0"/>
                <a:ea typeface="新細明體" charset="0"/>
                <a:cs typeface="新細明體" charset="0"/>
              </a:rPr>
              <a:t>Eqn</a:t>
            </a:r>
            <a:r>
              <a:rPr lang="en-US" altLang="zh-TW" sz="2400" dirty="0">
                <a:latin typeface="Arial" charset="0"/>
                <a:ea typeface="新細明體" charset="0"/>
                <a:cs typeface="新細明體" charset="0"/>
              </a:rPr>
              <a:t> (1), the lower Miller index facets have low surface energy.  System is stable only when it is in a state with the lowest Gibbs free energy. Therefore, a crystal is often surrounded by low index surfaces. </a:t>
            </a:r>
          </a:p>
          <a:p>
            <a:pPr>
              <a:spcBef>
                <a:spcPct val="50000"/>
              </a:spcBef>
              <a:defRPr/>
            </a:pPr>
            <a:endParaRPr lang="en-US" altLang="zh-TW" sz="2400" dirty="0">
              <a:latin typeface="Arial" charset="0"/>
              <a:ea typeface="新細明體" charset="0"/>
              <a:cs typeface="新細明體" charset="0"/>
            </a:endParaRPr>
          </a:p>
        </p:txBody>
      </p:sp>
      <p:sp>
        <p:nvSpPr>
          <p:cNvPr id="2" name="Rectangle 1">
            <a:extLst>
              <a:ext uri="{FF2B5EF4-FFF2-40B4-BE49-F238E27FC236}">
                <a16:creationId xmlns:a16="http://schemas.microsoft.com/office/drawing/2014/main" id="{5E72B858-E5EB-AC4A-AB2B-FB74819BABC6}"/>
              </a:ext>
            </a:extLst>
          </p:cNvPr>
          <p:cNvSpPr/>
          <p:nvPr/>
        </p:nvSpPr>
        <p:spPr>
          <a:xfrm>
            <a:off x="2769704" y="6356350"/>
            <a:ext cx="8044070" cy="369332"/>
          </a:xfrm>
          <a:prstGeom prst="rect">
            <a:avLst/>
          </a:prstGeom>
        </p:spPr>
        <p:txBody>
          <a:bodyPr wrap="square">
            <a:spAutoFit/>
          </a:bodyPr>
          <a:lstStyle/>
          <a:p>
            <a:r>
              <a:rPr lang="en-US" dirty="0"/>
              <a:t>http://</a:t>
            </a:r>
            <a:r>
              <a:rPr lang="en-US" dirty="0" err="1"/>
              <a:t>cmacd.myweb.cs.uwindsor.ca</a:t>
            </a:r>
            <a:r>
              <a:rPr lang="en-US" dirty="0"/>
              <a:t>/Teaching/553-class/59-553_Notes3.pdf</a:t>
            </a:r>
          </a:p>
        </p:txBody>
      </p:sp>
      <p:pic>
        <p:nvPicPr>
          <p:cNvPr id="9225" name="Picture 9" descr="http://chemistry.bd.psu.edu/jircitano/Miller.gif">
            <a:extLst>
              <a:ext uri="{FF2B5EF4-FFF2-40B4-BE49-F238E27FC236}">
                <a16:creationId xmlns:a16="http://schemas.microsoft.com/office/drawing/2014/main" id="{C33CBCD2-8A5A-8942-B674-953904AB9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1234" y="2340958"/>
            <a:ext cx="1382643" cy="9654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FC4F5F4-18A6-094A-8456-30646B5CBF52}"/>
              </a:ext>
            </a:extLst>
          </p:cNvPr>
          <p:cNvSpPr/>
          <p:nvPr/>
        </p:nvSpPr>
        <p:spPr>
          <a:xfrm>
            <a:off x="8946303" y="3393215"/>
            <a:ext cx="3245697" cy="276999"/>
          </a:xfrm>
          <a:prstGeom prst="rect">
            <a:avLst/>
          </a:prstGeom>
        </p:spPr>
        <p:txBody>
          <a:bodyPr wrap="none">
            <a:spAutoFit/>
          </a:bodyPr>
          <a:lstStyle/>
          <a:p>
            <a:r>
              <a:rPr lang="en-US" sz="1200" dirty="0"/>
              <a:t>http://</a:t>
            </a:r>
            <a:r>
              <a:rPr lang="en-US" sz="1200" dirty="0" err="1"/>
              <a:t>chemistry.bd.psu.edu</a:t>
            </a:r>
            <a:r>
              <a:rPr lang="en-US" sz="1200" dirty="0"/>
              <a:t>/</a:t>
            </a:r>
            <a:r>
              <a:rPr lang="en-US" sz="1200" dirty="0" err="1"/>
              <a:t>jircitano</a:t>
            </a:r>
            <a:r>
              <a:rPr lang="en-US" sz="1200" dirty="0"/>
              <a:t>/</a:t>
            </a:r>
            <a:r>
              <a:rPr lang="en-US" sz="1200" dirty="0" err="1"/>
              <a:t>Miller.html</a:t>
            </a:r>
            <a:endParaRPr lang="en-US" sz="1200" dirty="0"/>
          </a:p>
        </p:txBody>
      </p:sp>
      <p:sp>
        <p:nvSpPr>
          <p:cNvPr id="6" name="Date Placeholder 5">
            <a:extLst>
              <a:ext uri="{FF2B5EF4-FFF2-40B4-BE49-F238E27FC236}">
                <a16:creationId xmlns:a16="http://schemas.microsoft.com/office/drawing/2014/main" id="{42816023-1E42-8F43-A422-DB7BC65DC4BA}"/>
              </a:ext>
            </a:extLst>
          </p:cNvPr>
          <p:cNvSpPr>
            <a:spLocks noGrp="1"/>
          </p:cNvSpPr>
          <p:nvPr>
            <p:ph type="dt" sz="half" idx="10"/>
          </p:nvPr>
        </p:nvSpPr>
        <p:spPr/>
        <p:txBody>
          <a:bodyPr/>
          <a:lstStyle/>
          <a:p>
            <a:fld id="{2D970ACB-F6F1-3D45-AAE0-7AA31E533D68}" type="datetime1">
              <a:rPr lang="en-US" smtClean="0"/>
              <a:t>2/17/20</a:t>
            </a:fld>
            <a:endParaRPr lang="en-US"/>
          </a:p>
        </p:txBody>
      </p:sp>
    </p:spTree>
    <p:extLst>
      <p:ext uri="{BB962C8B-B14F-4D97-AF65-F5344CB8AC3E}">
        <p14:creationId xmlns:p14="http://schemas.microsoft.com/office/powerpoint/2010/main" val="188631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8A8925-3283-1249-A8F8-92560B6B07EC}"/>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A3C76B46-1FEB-1447-8CE7-EF44784799BB}" type="slidenum">
              <a:rPr lang="en-US" altLang="zh-TW">
                <a:solidFill>
                  <a:schemeClr val="tx1"/>
                </a:solidFill>
                <a:latin typeface="Garamond" panose="02020404030301010803" pitchFamily="18" charset="0"/>
                <a:ea typeface="DotumChe" panose="020B0609000101010101" pitchFamily="49" charset="-127"/>
              </a:rPr>
              <a:pPr eaLnBrk="1" hangingPunct="1"/>
              <a:t>11</a:t>
            </a:fld>
            <a:endParaRPr lang="en-US" altLang="zh-TW">
              <a:solidFill>
                <a:schemeClr val="tx1"/>
              </a:solidFill>
              <a:latin typeface="Garamond" panose="02020404030301010803" pitchFamily="18" charset="0"/>
              <a:ea typeface="DotumChe" panose="020B0609000101010101" pitchFamily="49" charset="-127"/>
            </a:endParaRPr>
          </a:p>
        </p:txBody>
      </p:sp>
      <p:sp>
        <p:nvSpPr>
          <p:cNvPr id="532482" name="Rectangle 2">
            <a:extLst>
              <a:ext uri="{FF2B5EF4-FFF2-40B4-BE49-F238E27FC236}">
                <a16:creationId xmlns:a16="http://schemas.microsoft.com/office/drawing/2014/main" id="{4A9BAA22-F6B5-DA49-8D18-96B9A7452E2D}"/>
              </a:ext>
            </a:extLst>
          </p:cNvPr>
          <p:cNvSpPr>
            <a:spLocks noGrp="1" noChangeArrowheads="1"/>
          </p:cNvSpPr>
          <p:nvPr>
            <p:ph type="title"/>
          </p:nvPr>
        </p:nvSpPr>
        <p:spPr/>
        <p:txBody>
          <a:bodyPr/>
          <a:lstStyle/>
          <a:p>
            <a:pPr eaLnBrk="1" hangingPunct="1"/>
            <a:r>
              <a:rPr lang="en-US" altLang="zh-TW">
                <a:effectLst>
                  <a:outerShdw blurRad="38100" dist="38100" dir="2700000" algn="tl">
                    <a:srgbClr val="C0C0C0"/>
                  </a:outerShdw>
                </a:effectLst>
              </a:rPr>
              <a:t>Surface energy reduced by</a:t>
            </a:r>
          </a:p>
        </p:txBody>
      </p:sp>
      <p:sp>
        <p:nvSpPr>
          <p:cNvPr id="532483" name="Rectangle 3">
            <a:extLst>
              <a:ext uri="{FF2B5EF4-FFF2-40B4-BE49-F238E27FC236}">
                <a16:creationId xmlns:a16="http://schemas.microsoft.com/office/drawing/2014/main" id="{D4E93DAA-0A18-8442-890A-E2399CDEC6DF}"/>
              </a:ext>
            </a:extLst>
          </p:cNvPr>
          <p:cNvSpPr>
            <a:spLocks noGrp="1" noChangeArrowheads="1"/>
          </p:cNvSpPr>
          <p:nvPr>
            <p:ph type="body" idx="1"/>
          </p:nvPr>
        </p:nvSpPr>
        <p:spPr/>
        <p:txBody>
          <a:bodyPr>
            <a:normAutofit lnSpcReduction="10000"/>
          </a:bodyPr>
          <a:lstStyle/>
          <a:p>
            <a:pPr eaLnBrk="1" hangingPunct="1">
              <a:lnSpc>
                <a:spcPct val="90000"/>
              </a:lnSpc>
            </a:pPr>
            <a:r>
              <a:rPr lang="en-US" altLang="zh-TW" sz="2400" dirty="0">
                <a:effectLst>
                  <a:outerShdw blurRad="38100" dist="38100" dir="2700000" algn="tl">
                    <a:srgbClr val="C0C0C0"/>
                  </a:outerShdw>
                </a:effectLst>
              </a:rPr>
              <a:t>Surface relaxation: surface atoms or ions shift inwardly.</a:t>
            </a:r>
          </a:p>
          <a:p>
            <a:pPr eaLnBrk="1" hangingPunct="1">
              <a:lnSpc>
                <a:spcPct val="90000"/>
              </a:lnSpc>
            </a:pPr>
            <a:endParaRPr lang="en-US" altLang="zh-TW" sz="2400" dirty="0">
              <a:effectLst>
                <a:outerShdw blurRad="38100" dist="38100" dir="2700000" algn="tl">
                  <a:srgbClr val="C0C0C0"/>
                </a:outerShdw>
              </a:effectLst>
            </a:endParaRPr>
          </a:p>
          <a:p>
            <a:pPr eaLnBrk="1" hangingPunct="1">
              <a:lnSpc>
                <a:spcPct val="90000"/>
              </a:lnSpc>
            </a:pPr>
            <a:r>
              <a:rPr lang="en-US" altLang="zh-TW" sz="2400" dirty="0">
                <a:effectLst>
                  <a:outerShdw blurRad="38100" dist="38100" dir="2700000" algn="tl">
                    <a:srgbClr val="C0C0C0"/>
                  </a:outerShdw>
                </a:effectLst>
              </a:rPr>
              <a:t>Surface restructuring through combining surface dangling bonds into strained new chemical bonds</a:t>
            </a:r>
          </a:p>
          <a:p>
            <a:pPr eaLnBrk="1" hangingPunct="1">
              <a:lnSpc>
                <a:spcPct val="90000"/>
              </a:lnSpc>
            </a:pPr>
            <a:endParaRPr lang="en-US" altLang="zh-TW" sz="2400" dirty="0">
              <a:effectLst>
                <a:outerShdw blurRad="38100" dist="38100" dir="2700000" algn="tl">
                  <a:srgbClr val="C0C0C0"/>
                </a:outerShdw>
              </a:effectLst>
            </a:endParaRPr>
          </a:p>
          <a:p>
            <a:pPr eaLnBrk="1" hangingPunct="1">
              <a:lnSpc>
                <a:spcPct val="90000"/>
              </a:lnSpc>
            </a:pPr>
            <a:r>
              <a:rPr lang="en-US" altLang="zh-TW" sz="2400" dirty="0">
                <a:effectLst>
                  <a:outerShdw blurRad="38100" dist="38100" dir="2700000" algn="tl">
                    <a:srgbClr val="C0C0C0"/>
                  </a:outerShdw>
                </a:effectLst>
              </a:rPr>
              <a:t>Surface adsorption through chemical or physical adsorption of terminal chemical species by forming chemical bonds or weak attraction forces such as electrostatic or van der Waals forces.</a:t>
            </a:r>
          </a:p>
          <a:p>
            <a:pPr eaLnBrk="1" hangingPunct="1">
              <a:lnSpc>
                <a:spcPct val="90000"/>
              </a:lnSpc>
            </a:pPr>
            <a:endParaRPr lang="en-US" altLang="zh-TW" sz="2400" dirty="0">
              <a:effectLst>
                <a:outerShdw blurRad="38100" dist="38100" dir="2700000" algn="tl">
                  <a:srgbClr val="C0C0C0"/>
                </a:outerShdw>
              </a:effectLst>
            </a:endParaRPr>
          </a:p>
          <a:p>
            <a:pPr eaLnBrk="1" hangingPunct="1">
              <a:lnSpc>
                <a:spcPct val="90000"/>
              </a:lnSpc>
            </a:pPr>
            <a:r>
              <a:rPr lang="en-US" altLang="zh-TW" sz="2400" dirty="0">
                <a:effectLst>
                  <a:outerShdw blurRad="38100" dist="38100" dir="2700000" algn="tl">
                    <a:srgbClr val="C0C0C0"/>
                  </a:outerShdw>
                </a:effectLst>
              </a:rPr>
              <a:t>Composition segregation or impurity enrichment on the surface through solid-state diffusion.</a:t>
            </a:r>
          </a:p>
        </p:txBody>
      </p:sp>
      <p:sp>
        <p:nvSpPr>
          <p:cNvPr id="3" name="Date Placeholder 2">
            <a:extLst>
              <a:ext uri="{FF2B5EF4-FFF2-40B4-BE49-F238E27FC236}">
                <a16:creationId xmlns:a16="http://schemas.microsoft.com/office/drawing/2014/main" id="{51E7A34B-ABAC-9744-A910-DFEAC5BDF46D}"/>
              </a:ext>
            </a:extLst>
          </p:cNvPr>
          <p:cNvSpPr>
            <a:spLocks noGrp="1"/>
          </p:cNvSpPr>
          <p:nvPr>
            <p:ph type="dt" sz="half" idx="10"/>
          </p:nvPr>
        </p:nvSpPr>
        <p:spPr/>
        <p:txBody>
          <a:bodyPr/>
          <a:lstStyle/>
          <a:p>
            <a:fld id="{9C116E3A-FDA5-C44B-88ED-288A2D640E63}" type="datetime1">
              <a:rPr lang="en-US" smtClean="0"/>
              <a:t>2/17/20</a:t>
            </a:fld>
            <a:endParaRPr lang="en-US"/>
          </a:p>
        </p:txBody>
      </p:sp>
    </p:spTree>
    <p:extLst>
      <p:ext uri="{BB962C8B-B14F-4D97-AF65-F5344CB8AC3E}">
        <p14:creationId xmlns:p14="http://schemas.microsoft.com/office/powerpoint/2010/main" val="134987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3307EF69-A246-F041-BEDF-8C71BD7CEB27}"/>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200A83FE-BFE6-8745-9568-884313456D7D}" type="slidenum">
              <a:rPr lang="en-US" altLang="zh-TW">
                <a:solidFill>
                  <a:schemeClr val="tx1"/>
                </a:solidFill>
                <a:latin typeface="Garamond" panose="02020404030301010803" pitchFamily="18" charset="0"/>
                <a:ea typeface="DotumChe" panose="020B0609000101010101" pitchFamily="49" charset="-127"/>
              </a:rPr>
              <a:pPr eaLnBrk="1" hangingPunct="1"/>
              <a:t>12</a:t>
            </a:fld>
            <a:endParaRPr lang="en-US" altLang="zh-TW">
              <a:solidFill>
                <a:schemeClr val="tx1"/>
              </a:solidFill>
              <a:latin typeface="Garamond" panose="02020404030301010803" pitchFamily="18" charset="0"/>
              <a:ea typeface="DotumChe" panose="020B0609000101010101" pitchFamily="49" charset="-127"/>
            </a:endParaRPr>
          </a:p>
        </p:txBody>
      </p:sp>
      <p:sp>
        <p:nvSpPr>
          <p:cNvPr id="433157" name="Rectangle 5">
            <a:extLst>
              <a:ext uri="{FF2B5EF4-FFF2-40B4-BE49-F238E27FC236}">
                <a16:creationId xmlns:a16="http://schemas.microsoft.com/office/drawing/2014/main" id="{D20BCEE8-00A7-F645-AC68-DAF5919E9F53}"/>
              </a:ext>
            </a:extLst>
          </p:cNvPr>
          <p:cNvSpPr>
            <a:spLocks noGrp="1" noChangeArrowheads="1"/>
          </p:cNvSpPr>
          <p:nvPr>
            <p:ph type="title"/>
          </p:nvPr>
        </p:nvSpPr>
        <p:spPr/>
        <p:txBody>
          <a:bodyPr/>
          <a:lstStyle/>
          <a:p>
            <a:pPr eaLnBrk="1" hangingPunct="1"/>
            <a:r>
              <a:rPr lang="en-US" altLang="zh-TW" sz="4000">
                <a:effectLst>
                  <a:outerShdw blurRad="38100" dist="38100" dir="2700000" algn="tl">
                    <a:srgbClr val="C0C0C0"/>
                  </a:outerShdw>
                </a:effectLst>
              </a:rPr>
              <a:t>Surface energy reduction by surface relaxation</a:t>
            </a:r>
          </a:p>
        </p:txBody>
      </p:sp>
      <p:pic>
        <p:nvPicPr>
          <p:cNvPr id="26627" name="Picture 4" descr="Fig2-4">
            <a:extLst>
              <a:ext uri="{FF2B5EF4-FFF2-40B4-BE49-F238E27FC236}">
                <a16:creationId xmlns:a16="http://schemas.microsoft.com/office/drawing/2014/main" id="{039DAA05-FF0D-184C-8297-1B0DD13ADD60}"/>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390528" y="2329483"/>
            <a:ext cx="9562741" cy="303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3FD254D4-5A7E-8D41-A71D-B81FA0E491C2}"/>
              </a:ext>
            </a:extLst>
          </p:cNvPr>
          <p:cNvSpPr>
            <a:spLocks noGrp="1"/>
          </p:cNvSpPr>
          <p:nvPr>
            <p:ph type="dt" sz="half" idx="10"/>
          </p:nvPr>
        </p:nvSpPr>
        <p:spPr/>
        <p:txBody>
          <a:bodyPr/>
          <a:lstStyle/>
          <a:p>
            <a:fld id="{17C8FBD2-7CFF-444E-8654-35EC9FA77610}" type="datetime1">
              <a:rPr lang="en-US" smtClean="0"/>
              <a:t>2/17/20</a:t>
            </a:fld>
            <a:endParaRPr lang="en-US"/>
          </a:p>
        </p:txBody>
      </p:sp>
    </p:spTree>
    <p:extLst>
      <p:ext uri="{BB962C8B-B14F-4D97-AF65-F5344CB8AC3E}">
        <p14:creationId xmlns:p14="http://schemas.microsoft.com/office/powerpoint/2010/main" val="40134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EFDF8D85-B154-4742-8CDF-9BE754C13D97}"/>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C064CF5A-034E-5D41-B1EF-0A71F84CC348}" type="slidenum">
              <a:rPr lang="en-US" altLang="zh-TW">
                <a:solidFill>
                  <a:schemeClr val="tx1"/>
                </a:solidFill>
                <a:latin typeface="Garamond" panose="02020404030301010803" pitchFamily="18" charset="0"/>
                <a:ea typeface="DotumChe" panose="020B0609000101010101" pitchFamily="49" charset="-127"/>
              </a:rPr>
              <a:pPr eaLnBrk="1" hangingPunct="1"/>
              <a:t>13</a:t>
            </a:fld>
            <a:endParaRPr lang="en-US" altLang="zh-TW">
              <a:solidFill>
                <a:schemeClr val="tx1"/>
              </a:solidFill>
              <a:latin typeface="Garamond" panose="02020404030301010803" pitchFamily="18" charset="0"/>
              <a:ea typeface="DotumChe" panose="020B0609000101010101" pitchFamily="49" charset="-127"/>
            </a:endParaRPr>
          </a:p>
        </p:txBody>
      </p:sp>
      <p:sp>
        <p:nvSpPr>
          <p:cNvPr id="431109" name="Rectangle 5">
            <a:extLst>
              <a:ext uri="{FF2B5EF4-FFF2-40B4-BE49-F238E27FC236}">
                <a16:creationId xmlns:a16="http://schemas.microsoft.com/office/drawing/2014/main" id="{296CCC3E-3280-F34C-8FC6-AC0BBC8B1FEE}"/>
              </a:ext>
            </a:extLst>
          </p:cNvPr>
          <p:cNvSpPr>
            <a:spLocks noGrp="1" noChangeArrowheads="1"/>
          </p:cNvSpPr>
          <p:nvPr>
            <p:ph type="title"/>
          </p:nvPr>
        </p:nvSpPr>
        <p:spPr/>
        <p:txBody>
          <a:bodyPr/>
          <a:lstStyle/>
          <a:p>
            <a:pPr eaLnBrk="1" hangingPunct="1"/>
            <a:r>
              <a:rPr lang="en-US" altLang="zh-TW" sz="4000">
                <a:effectLst>
                  <a:outerShdw blurRad="38100" dist="38100" dir="2700000" algn="tl">
                    <a:srgbClr val="C0C0C0"/>
                  </a:outerShdw>
                </a:effectLst>
              </a:rPr>
              <a:t>Surface energy reduction by restructuring</a:t>
            </a:r>
          </a:p>
        </p:txBody>
      </p:sp>
      <p:pic>
        <p:nvPicPr>
          <p:cNvPr id="27651" name="Picture 4" descr="Fig2-5">
            <a:extLst>
              <a:ext uri="{FF2B5EF4-FFF2-40B4-BE49-F238E27FC236}">
                <a16:creationId xmlns:a16="http://schemas.microsoft.com/office/drawing/2014/main" id="{C07C965C-0223-DD43-B55B-47A1007F58E2}"/>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188756" y="1700213"/>
            <a:ext cx="9611766" cy="3515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110" name="Text Box 6">
            <a:extLst>
              <a:ext uri="{FF2B5EF4-FFF2-40B4-BE49-F238E27FC236}">
                <a16:creationId xmlns:a16="http://schemas.microsoft.com/office/drawing/2014/main" id="{12250FA2-43C2-4D4E-943B-928D9BD2A3CD}"/>
              </a:ext>
            </a:extLst>
          </p:cNvPr>
          <p:cNvSpPr txBox="1">
            <a:spLocks noChangeArrowheads="1"/>
          </p:cNvSpPr>
          <p:nvPr/>
        </p:nvSpPr>
        <p:spPr bwMode="auto">
          <a:xfrm>
            <a:off x="1188756" y="5370325"/>
            <a:ext cx="10717696"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altLang="zh-TW" sz="2400" dirty="0">
                <a:latin typeface="Arial" charset="0"/>
                <a:ea typeface="新細明體" charset="0"/>
                <a:cs typeface="新細明體" charset="0"/>
              </a:rPr>
              <a:t>The restructured {100} faces have the lowest surface energy among {111}, {110} and {100} faces.</a:t>
            </a:r>
          </a:p>
        </p:txBody>
      </p:sp>
      <p:sp>
        <p:nvSpPr>
          <p:cNvPr id="3" name="Date Placeholder 2">
            <a:extLst>
              <a:ext uri="{FF2B5EF4-FFF2-40B4-BE49-F238E27FC236}">
                <a16:creationId xmlns:a16="http://schemas.microsoft.com/office/drawing/2014/main" id="{2269502D-BB29-2043-9993-2FBC2C6393FD}"/>
              </a:ext>
            </a:extLst>
          </p:cNvPr>
          <p:cNvSpPr>
            <a:spLocks noGrp="1"/>
          </p:cNvSpPr>
          <p:nvPr>
            <p:ph type="dt" sz="half" idx="10"/>
          </p:nvPr>
        </p:nvSpPr>
        <p:spPr/>
        <p:txBody>
          <a:bodyPr/>
          <a:lstStyle/>
          <a:p>
            <a:fld id="{9AF77A1B-93D6-554D-B903-DF7F4BB654F6}" type="datetime1">
              <a:rPr lang="en-US" smtClean="0"/>
              <a:t>2/17/20</a:t>
            </a:fld>
            <a:endParaRPr lang="en-US"/>
          </a:p>
        </p:txBody>
      </p:sp>
    </p:spTree>
    <p:extLst>
      <p:ext uri="{BB962C8B-B14F-4D97-AF65-F5344CB8AC3E}">
        <p14:creationId xmlns:p14="http://schemas.microsoft.com/office/powerpoint/2010/main" val="74728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E0FC28F-2024-CB49-8305-B07527EE8C9F}"/>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03DDCDF0-FC5B-D846-986F-33F253EC793A}" type="slidenum">
              <a:rPr lang="en-US" altLang="zh-TW">
                <a:solidFill>
                  <a:schemeClr val="tx1"/>
                </a:solidFill>
                <a:latin typeface="Garamond" panose="02020404030301010803" pitchFamily="18" charset="0"/>
                <a:ea typeface="DotumChe" panose="020B0609000101010101" pitchFamily="49" charset="-127"/>
              </a:rPr>
              <a:pPr eaLnBrk="1" hangingPunct="1"/>
              <a:t>14</a:t>
            </a:fld>
            <a:endParaRPr lang="en-US" altLang="zh-TW">
              <a:solidFill>
                <a:schemeClr val="tx1"/>
              </a:solidFill>
              <a:latin typeface="Garamond" panose="02020404030301010803" pitchFamily="18" charset="0"/>
              <a:ea typeface="DotumChe" panose="020B0609000101010101" pitchFamily="49" charset="-127"/>
            </a:endParaRPr>
          </a:p>
        </p:txBody>
      </p:sp>
      <p:sp>
        <p:nvSpPr>
          <p:cNvPr id="432133" name="Rectangle 5">
            <a:extLst>
              <a:ext uri="{FF2B5EF4-FFF2-40B4-BE49-F238E27FC236}">
                <a16:creationId xmlns:a16="http://schemas.microsoft.com/office/drawing/2014/main" id="{842058E6-9DC4-F54A-B9D4-47869EC33995}"/>
              </a:ext>
            </a:extLst>
          </p:cNvPr>
          <p:cNvSpPr>
            <a:spLocks noGrp="1" noChangeArrowheads="1"/>
          </p:cNvSpPr>
          <p:nvPr>
            <p:ph type="title"/>
          </p:nvPr>
        </p:nvSpPr>
        <p:spPr>
          <a:xfrm>
            <a:off x="1703389" y="476250"/>
            <a:ext cx="8785225" cy="1143000"/>
          </a:xfrm>
        </p:spPr>
        <p:txBody>
          <a:bodyPr>
            <a:normAutofit fontScale="90000"/>
          </a:bodyPr>
          <a:lstStyle/>
          <a:p>
            <a:pPr eaLnBrk="1" hangingPunct="1"/>
            <a:r>
              <a:rPr lang="en-US" altLang="zh-TW" sz="4000">
                <a:effectLst>
                  <a:outerShdw blurRad="38100" dist="38100" dir="2700000" algn="tl">
                    <a:srgbClr val="C0C0C0"/>
                  </a:outerShdw>
                </a:effectLst>
              </a:rPr>
              <a:t>Surface energy reduction by chemical or physical adsorption</a:t>
            </a:r>
          </a:p>
        </p:txBody>
      </p:sp>
      <p:pic>
        <p:nvPicPr>
          <p:cNvPr id="28675" name="Picture 4" descr="Fig2-6">
            <a:extLst>
              <a:ext uri="{FF2B5EF4-FFF2-40B4-BE49-F238E27FC236}">
                <a16:creationId xmlns:a16="http://schemas.microsoft.com/office/drawing/2014/main" id="{2551CAC9-418C-FD41-9C96-7019364A793B}"/>
              </a:ext>
            </a:extLst>
          </p:cNvPr>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156145" y="1855304"/>
            <a:ext cx="11871489" cy="353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5C082655-1B48-5A42-A989-6593C85A76ED}"/>
              </a:ext>
            </a:extLst>
          </p:cNvPr>
          <p:cNvSpPr>
            <a:spLocks noGrp="1"/>
          </p:cNvSpPr>
          <p:nvPr>
            <p:ph type="dt" sz="half" idx="10"/>
          </p:nvPr>
        </p:nvSpPr>
        <p:spPr/>
        <p:txBody>
          <a:bodyPr/>
          <a:lstStyle/>
          <a:p>
            <a:fld id="{4938F4B1-4E12-B140-ACF5-28B6899E5BB7}" type="datetime1">
              <a:rPr lang="en-US" smtClean="0"/>
              <a:t>2/17/20</a:t>
            </a:fld>
            <a:endParaRPr lang="en-US"/>
          </a:p>
        </p:txBody>
      </p:sp>
    </p:spTree>
    <p:extLst>
      <p:ext uri="{BB962C8B-B14F-4D97-AF65-F5344CB8AC3E}">
        <p14:creationId xmlns:p14="http://schemas.microsoft.com/office/powerpoint/2010/main" val="174659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59977B-BEEB-BE47-AEDE-2EEA47348036}"/>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5687E083-0ECC-674C-9633-54C0D6F0F79C}" type="slidenum">
              <a:rPr lang="en-US" altLang="zh-TW">
                <a:solidFill>
                  <a:schemeClr val="tx1"/>
                </a:solidFill>
                <a:latin typeface="Garamond" panose="02020404030301010803" pitchFamily="18" charset="0"/>
                <a:ea typeface="DotumChe" panose="020B0609000101010101" pitchFamily="49" charset="-127"/>
              </a:rPr>
              <a:pPr eaLnBrk="1" hangingPunct="1"/>
              <a:t>15</a:t>
            </a:fld>
            <a:endParaRPr lang="en-US" altLang="zh-TW">
              <a:solidFill>
                <a:schemeClr val="tx1"/>
              </a:solidFill>
              <a:latin typeface="Garamond" panose="02020404030301010803" pitchFamily="18" charset="0"/>
              <a:ea typeface="DotumChe" panose="020B0609000101010101" pitchFamily="49" charset="-127"/>
            </a:endParaRPr>
          </a:p>
        </p:txBody>
      </p:sp>
      <p:sp>
        <p:nvSpPr>
          <p:cNvPr id="533506" name="Rectangle 2">
            <a:extLst>
              <a:ext uri="{FF2B5EF4-FFF2-40B4-BE49-F238E27FC236}">
                <a16:creationId xmlns:a16="http://schemas.microsoft.com/office/drawing/2014/main" id="{EA8C4FEE-8C13-F94A-8F3F-F2D30025C11D}"/>
              </a:ext>
            </a:extLst>
          </p:cNvPr>
          <p:cNvSpPr>
            <a:spLocks noGrp="1" noChangeArrowheads="1"/>
          </p:cNvSpPr>
          <p:nvPr>
            <p:ph type="title"/>
          </p:nvPr>
        </p:nvSpPr>
        <p:spPr/>
        <p:txBody>
          <a:bodyPr/>
          <a:lstStyle/>
          <a:p>
            <a:pPr eaLnBrk="1" hangingPunct="1"/>
            <a:r>
              <a:rPr lang="en-US" altLang="zh-TW" sz="4000">
                <a:effectLst>
                  <a:outerShdw blurRad="38100" dist="38100" dir="2700000" algn="tl">
                    <a:srgbClr val="C0C0C0"/>
                  </a:outerShdw>
                </a:effectLst>
              </a:rPr>
              <a:t>Reduction of surface energy for a nanoparticle:</a:t>
            </a:r>
          </a:p>
        </p:txBody>
      </p:sp>
      <p:sp>
        <p:nvSpPr>
          <p:cNvPr id="533507" name="Rectangle 3">
            <a:extLst>
              <a:ext uri="{FF2B5EF4-FFF2-40B4-BE49-F238E27FC236}">
                <a16:creationId xmlns:a16="http://schemas.microsoft.com/office/drawing/2014/main" id="{E0E6B87E-6833-534C-8930-B75FDD0F6CBE}"/>
              </a:ext>
            </a:extLst>
          </p:cNvPr>
          <p:cNvSpPr>
            <a:spLocks noGrp="1" noChangeArrowheads="1"/>
          </p:cNvSpPr>
          <p:nvPr>
            <p:ph type="body" idx="1"/>
          </p:nvPr>
        </p:nvSpPr>
        <p:spPr>
          <a:xfrm>
            <a:off x="838199" y="1825625"/>
            <a:ext cx="10783957" cy="4351338"/>
          </a:xfrm>
        </p:spPr>
        <p:txBody>
          <a:bodyPr/>
          <a:lstStyle/>
          <a:p>
            <a:pPr eaLnBrk="1" hangingPunct="1"/>
            <a:r>
              <a:rPr lang="en-US" altLang="zh-TW" dirty="0">
                <a:effectLst>
                  <a:outerShdw blurRad="38100" dist="38100" dir="2700000" algn="tl">
                    <a:srgbClr val="C0C0C0"/>
                  </a:outerShdw>
                </a:effectLst>
              </a:rPr>
              <a:t>One is to reduce the total surface area. That is, surface tends to become spherical.</a:t>
            </a:r>
          </a:p>
          <a:p>
            <a:pPr eaLnBrk="1" hangingPunct="1"/>
            <a:endParaRPr lang="en-US" altLang="zh-TW" dirty="0">
              <a:effectLst>
                <a:outerShdw blurRad="38100" dist="38100" dir="2700000" algn="tl">
                  <a:srgbClr val="C0C0C0"/>
                </a:outerShdw>
              </a:effectLst>
            </a:endParaRPr>
          </a:p>
          <a:p>
            <a:pPr eaLnBrk="1" hangingPunct="1"/>
            <a:r>
              <a:rPr lang="en-US" altLang="zh-TW" dirty="0">
                <a:effectLst>
                  <a:outerShdw blurRad="38100" dist="38100" dir="2700000" algn="tl">
                    <a:srgbClr val="C0C0C0"/>
                  </a:outerShdw>
                </a:effectLst>
              </a:rPr>
              <a:t>For crystalline particle, facets forms because they have smaller surface energy than a spherical surface does. Since facets with a lower Miller Index have a lower surface energy than that with a higher Miller Index. Therefore, crystal is often surrounded by low index surfaces.</a:t>
            </a:r>
          </a:p>
          <a:p>
            <a:pPr eaLnBrk="1" hangingPunct="1"/>
            <a:endParaRPr lang="en-US" altLang="zh-TW" dirty="0">
              <a:effectLst>
                <a:outerShdw blurRad="38100" dist="38100" dir="2700000" algn="tl">
                  <a:srgbClr val="C0C0C0"/>
                </a:outerShdw>
              </a:effectLst>
            </a:endParaRPr>
          </a:p>
        </p:txBody>
      </p:sp>
      <p:sp>
        <p:nvSpPr>
          <p:cNvPr id="3" name="Date Placeholder 2">
            <a:extLst>
              <a:ext uri="{FF2B5EF4-FFF2-40B4-BE49-F238E27FC236}">
                <a16:creationId xmlns:a16="http://schemas.microsoft.com/office/drawing/2014/main" id="{EF749EA1-322A-E047-B3A1-842B7948D11C}"/>
              </a:ext>
            </a:extLst>
          </p:cNvPr>
          <p:cNvSpPr>
            <a:spLocks noGrp="1"/>
          </p:cNvSpPr>
          <p:nvPr>
            <p:ph type="dt" sz="half" idx="10"/>
          </p:nvPr>
        </p:nvSpPr>
        <p:spPr/>
        <p:txBody>
          <a:bodyPr/>
          <a:lstStyle/>
          <a:p>
            <a:fld id="{C5931891-AE33-6E4E-B7EF-F524E4C147C9}" type="datetime1">
              <a:rPr lang="en-US" smtClean="0"/>
              <a:t>2/17/20</a:t>
            </a:fld>
            <a:endParaRPr lang="en-US"/>
          </a:p>
        </p:txBody>
      </p:sp>
    </p:spTree>
    <p:extLst>
      <p:ext uri="{BB962C8B-B14F-4D97-AF65-F5344CB8AC3E}">
        <p14:creationId xmlns:p14="http://schemas.microsoft.com/office/powerpoint/2010/main" val="913489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B822451F-FDD4-2143-A696-5A570DA2F7BB}"/>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B5DEAA45-62E2-264D-9815-9351F50AC5D1}" type="slidenum">
              <a:rPr lang="en-US" altLang="zh-TW">
                <a:solidFill>
                  <a:schemeClr val="tx1"/>
                </a:solidFill>
                <a:latin typeface="Garamond" panose="02020404030301010803" pitchFamily="18" charset="0"/>
                <a:ea typeface="DotumChe" panose="020B0609000101010101" pitchFamily="49" charset="-127"/>
              </a:rPr>
              <a:pPr eaLnBrk="1" hangingPunct="1"/>
              <a:t>16</a:t>
            </a:fld>
            <a:endParaRPr lang="en-US" altLang="zh-TW">
              <a:solidFill>
                <a:schemeClr val="tx1"/>
              </a:solidFill>
              <a:latin typeface="Garamond" panose="02020404030301010803" pitchFamily="18" charset="0"/>
              <a:ea typeface="DotumChe" panose="020B0609000101010101" pitchFamily="49" charset="-127"/>
            </a:endParaRPr>
          </a:p>
        </p:txBody>
      </p:sp>
      <p:pic>
        <p:nvPicPr>
          <p:cNvPr id="30722" name="Picture 6" descr="Fig2-7">
            <a:extLst>
              <a:ext uri="{FF2B5EF4-FFF2-40B4-BE49-F238E27FC236}">
                <a16:creationId xmlns:a16="http://schemas.microsoft.com/office/drawing/2014/main" id="{E21ACAAD-58A9-514B-8E52-6E12BD11F16D}"/>
              </a:ext>
            </a:extLst>
          </p:cNvPr>
          <p:cNvPicPr>
            <a:picLocks noChangeAspect="1" noChangeArrowheads="1"/>
          </p:cNvPicPr>
          <p:nvPr/>
        </p:nvPicPr>
        <p:blipFill>
          <a:blip r:embed="rId2">
            <a:lum contrast="24000"/>
            <a:extLst>
              <a:ext uri="{28A0092B-C50C-407E-A947-70E740481C1C}">
                <a14:useLocalDpi xmlns:a14="http://schemas.microsoft.com/office/drawing/2010/main" val="0"/>
              </a:ext>
            </a:extLst>
          </a:blip>
          <a:srcRect/>
          <a:stretch>
            <a:fillRect/>
          </a:stretch>
        </p:blipFill>
        <p:spPr bwMode="auto">
          <a:xfrm>
            <a:off x="2339429" y="255683"/>
            <a:ext cx="8037024" cy="646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4792F37F-02EC-FC4C-8026-7276DFC9DEEB}"/>
              </a:ext>
            </a:extLst>
          </p:cNvPr>
          <p:cNvSpPr>
            <a:spLocks noGrp="1"/>
          </p:cNvSpPr>
          <p:nvPr>
            <p:ph type="dt" sz="half" idx="10"/>
          </p:nvPr>
        </p:nvSpPr>
        <p:spPr/>
        <p:txBody>
          <a:bodyPr/>
          <a:lstStyle/>
          <a:p>
            <a:fld id="{4D6CA79E-92CB-D74C-8834-C07EFABF180F}" type="datetime1">
              <a:rPr lang="en-US" smtClean="0"/>
              <a:t>2/17/20</a:t>
            </a:fld>
            <a:endParaRPr lang="en-US"/>
          </a:p>
        </p:txBody>
      </p:sp>
    </p:spTree>
    <p:extLst>
      <p:ext uri="{BB962C8B-B14F-4D97-AF65-F5344CB8AC3E}">
        <p14:creationId xmlns:p14="http://schemas.microsoft.com/office/powerpoint/2010/main" val="1947717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AC4B38A7-98D1-4347-95AF-FD46E8332C65}"/>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518C8549-EF31-1B49-B905-D1A52C55BA77}" type="slidenum">
              <a:rPr lang="en-US" altLang="zh-TW">
                <a:solidFill>
                  <a:schemeClr val="tx1"/>
                </a:solidFill>
                <a:latin typeface="Garamond" panose="02020404030301010803" pitchFamily="18" charset="0"/>
                <a:ea typeface="DotumChe" panose="020B0609000101010101" pitchFamily="49" charset="-127"/>
              </a:rPr>
              <a:pPr eaLnBrk="1" hangingPunct="1"/>
              <a:t>17</a:t>
            </a:fld>
            <a:endParaRPr lang="en-US" altLang="zh-TW">
              <a:solidFill>
                <a:schemeClr val="tx1"/>
              </a:solidFill>
              <a:latin typeface="Garamond" panose="02020404030301010803" pitchFamily="18" charset="0"/>
              <a:ea typeface="DotumChe" panose="020B0609000101010101" pitchFamily="49" charset="-127"/>
            </a:endParaRPr>
          </a:p>
        </p:txBody>
      </p:sp>
      <p:pic>
        <p:nvPicPr>
          <p:cNvPr id="31746" name="Picture 6" descr="Fig2-8">
            <a:extLst>
              <a:ext uri="{FF2B5EF4-FFF2-40B4-BE49-F238E27FC236}">
                <a16:creationId xmlns:a16="http://schemas.microsoft.com/office/drawing/2014/main" id="{2E57475A-8246-AF47-A26B-C0E9D8017585}"/>
              </a:ext>
            </a:extLst>
          </p:cNvPr>
          <p:cNvPicPr>
            <a:picLocks noChangeAspect="1" noChangeArrowheads="1"/>
          </p:cNvPicPr>
          <p:nvPr/>
        </p:nvPicPr>
        <p:blipFill>
          <a:blip r:embed="rId2">
            <a:lum contrast="42000"/>
            <a:extLst>
              <a:ext uri="{28A0092B-C50C-407E-A947-70E740481C1C}">
                <a14:useLocalDpi xmlns:a14="http://schemas.microsoft.com/office/drawing/2010/main" val="0"/>
              </a:ext>
            </a:extLst>
          </a:blip>
          <a:srcRect/>
          <a:stretch>
            <a:fillRect/>
          </a:stretch>
        </p:blipFill>
        <p:spPr bwMode="auto">
          <a:xfrm>
            <a:off x="2782889" y="620714"/>
            <a:ext cx="6791325"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063" name="Text Box 7">
            <a:extLst>
              <a:ext uri="{FF2B5EF4-FFF2-40B4-BE49-F238E27FC236}">
                <a16:creationId xmlns:a16="http://schemas.microsoft.com/office/drawing/2014/main" id="{C3C92B47-AC1C-AD44-A0A8-3102A01AAC78}"/>
              </a:ext>
            </a:extLst>
          </p:cNvPr>
          <p:cNvSpPr txBox="1">
            <a:spLocks noChangeArrowheads="1"/>
          </p:cNvSpPr>
          <p:nvPr/>
        </p:nvSpPr>
        <p:spPr bwMode="auto">
          <a:xfrm>
            <a:off x="838200" y="2193442"/>
            <a:ext cx="3527425"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dirty="0"/>
              <a:t>Wulff plot: using </a:t>
            </a:r>
            <a:r>
              <a:rPr lang="en-US" altLang="zh-TW" dirty="0" err="1"/>
              <a:t>γ</a:t>
            </a:r>
            <a:r>
              <a:rPr lang="en-US" altLang="zh-TW" baseline="-25000" dirty="0" err="1"/>
              <a:t>i</a:t>
            </a:r>
            <a:r>
              <a:rPr lang="en-US" altLang="zh-TW" dirty="0"/>
              <a:t> = Ch</a:t>
            </a:r>
            <a:r>
              <a:rPr lang="en-US" altLang="zh-TW" baseline="-25000" dirty="0"/>
              <a:t>i</a:t>
            </a:r>
            <a:r>
              <a:rPr lang="en-US" altLang="zh-TW" dirty="0"/>
              <a:t> where C is the constant and h</a:t>
            </a:r>
            <a:r>
              <a:rPr lang="en-US" altLang="zh-TW" baseline="-25000" dirty="0"/>
              <a:t>i</a:t>
            </a:r>
            <a:r>
              <a:rPr lang="en-US" altLang="zh-TW" dirty="0"/>
              <a:t> is the perpendicular distance.</a:t>
            </a:r>
            <a:endParaRPr lang="en-US" altLang="zh-TW" baseline="-25000" dirty="0"/>
          </a:p>
        </p:txBody>
      </p:sp>
      <p:sp>
        <p:nvSpPr>
          <p:cNvPr id="3" name="Date Placeholder 2">
            <a:extLst>
              <a:ext uri="{FF2B5EF4-FFF2-40B4-BE49-F238E27FC236}">
                <a16:creationId xmlns:a16="http://schemas.microsoft.com/office/drawing/2014/main" id="{63CB02D2-1ED2-D84C-8F01-BD7444D6369D}"/>
              </a:ext>
            </a:extLst>
          </p:cNvPr>
          <p:cNvSpPr>
            <a:spLocks noGrp="1"/>
          </p:cNvSpPr>
          <p:nvPr>
            <p:ph type="dt" sz="half" idx="10"/>
          </p:nvPr>
        </p:nvSpPr>
        <p:spPr/>
        <p:txBody>
          <a:bodyPr/>
          <a:lstStyle/>
          <a:p>
            <a:fld id="{660DC0DD-5F00-4746-8512-9D1FB18DBE4B}" type="datetime1">
              <a:rPr lang="en-US" smtClean="0"/>
              <a:t>2/17/20</a:t>
            </a:fld>
            <a:endParaRPr lang="en-US"/>
          </a:p>
        </p:txBody>
      </p:sp>
    </p:spTree>
    <p:extLst>
      <p:ext uri="{BB962C8B-B14F-4D97-AF65-F5344CB8AC3E}">
        <p14:creationId xmlns:p14="http://schemas.microsoft.com/office/powerpoint/2010/main" val="429018738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C84E5C-3A61-9C4C-8434-EB9E0D9540F4}"/>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D10A58A9-9325-A443-AACF-220E88C36A83}" type="slidenum">
              <a:rPr lang="en-US" altLang="zh-TW">
                <a:solidFill>
                  <a:schemeClr val="tx1"/>
                </a:solidFill>
                <a:latin typeface="Garamond" panose="02020404030301010803" pitchFamily="18" charset="0"/>
                <a:ea typeface="DotumChe" panose="020B0609000101010101" pitchFamily="49" charset="-127"/>
              </a:rPr>
              <a:pPr eaLnBrk="1" hangingPunct="1"/>
              <a:t>18</a:t>
            </a:fld>
            <a:endParaRPr lang="en-US" altLang="zh-TW">
              <a:solidFill>
                <a:schemeClr val="tx1"/>
              </a:solidFill>
              <a:latin typeface="Garamond" panose="02020404030301010803" pitchFamily="18" charset="0"/>
              <a:ea typeface="DotumChe" panose="020B0609000101010101" pitchFamily="49" charset="-127"/>
            </a:endParaRPr>
          </a:p>
        </p:txBody>
      </p:sp>
      <p:sp>
        <p:nvSpPr>
          <p:cNvPr id="560130" name="Rectangle 2">
            <a:extLst>
              <a:ext uri="{FF2B5EF4-FFF2-40B4-BE49-F238E27FC236}">
                <a16:creationId xmlns:a16="http://schemas.microsoft.com/office/drawing/2014/main" id="{F0094BD4-131F-F04E-9024-28989320AEF6}"/>
              </a:ext>
            </a:extLst>
          </p:cNvPr>
          <p:cNvSpPr>
            <a:spLocks noGrp="1" noChangeArrowheads="1"/>
          </p:cNvSpPr>
          <p:nvPr>
            <p:ph type="title"/>
          </p:nvPr>
        </p:nvSpPr>
        <p:spPr/>
        <p:txBody>
          <a:bodyPr/>
          <a:lstStyle/>
          <a:p>
            <a:pPr eaLnBrk="1" hangingPunct="1"/>
            <a:r>
              <a:rPr lang="en-US" altLang="zh-TW">
                <a:effectLst>
                  <a:outerShdw blurRad="38100" dist="38100" dir="2700000" algn="tl">
                    <a:srgbClr val="C0C0C0"/>
                  </a:outerShdw>
                </a:effectLst>
              </a:rPr>
              <a:t>Crystal Grown with Nonfacets</a:t>
            </a:r>
          </a:p>
        </p:txBody>
      </p:sp>
      <p:sp>
        <p:nvSpPr>
          <p:cNvPr id="560131" name="Rectangle 3">
            <a:extLst>
              <a:ext uri="{FF2B5EF4-FFF2-40B4-BE49-F238E27FC236}">
                <a16:creationId xmlns:a16="http://schemas.microsoft.com/office/drawing/2014/main" id="{77DD9893-F93A-AC47-A314-7FAC1F2D408B}"/>
              </a:ext>
            </a:extLst>
          </p:cNvPr>
          <p:cNvSpPr>
            <a:spLocks noGrp="1" noChangeArrowheads="1"/>
          </p:cNvSpPr>
          <p:nvPr>
            <p:ph type="body" idx="1"/>
          </p:nvPr>
        </p:nvSpPr>
        <p:spPr>
          <a:xfrm>
            <a:off x="1432874" y="1599382"/>
            <a:ext cx="9920926" cy="4351338"/>
          </a:xfrm>
        </p:spPr>
        <p:txBody>
          <a:bodyPr/>
          <a:lstStyle/>
          <a:p>
            <a:pPr eaLnBrk="1" hangingPunct="1">
              <a:lnSpc>
                <a:spcPct val="90000"/>
              </a:lnSpc>
            </a:pPr>
            <a:r>
              <a:rPr lang="en-US" altLang="zh-TW" dirty="0">
                <a:effectLst>
                  <a:outerShdw blurRad="38100" dist="38100" dir="2700000" algn="tl">
                    <a:srgbClr val="C0C0C0"/>
                  </a:outerShdw>
                </a:effectLst>
              </a:rPr>
              <a:t>At certain high temperature, the equilibrium crystal surfaces may not be smooth, and difference in surface energy of various crystal facets may disappear. Such a transition is called surface roughening or roughening transition. Most nanoparticles grown at elevated temperature are spherical in shape (not facets). </a:t>
            </a:r>
          </a:p>
          <a:p>
            <a:pPr eaLnBrk="1" hangingPunct="1">
              <a:lnSpc>
                <a:spcPct val="90000"/>
              </a:lnSpc>
            </a:pPr>
            <a:endParaRPr lang="en-US" altLang="zh-TW" dirty="0">
              <a:effectLst>
                <a:outerShdw blurRad="38100" dist="38100" dir="2700000" algn="tl">
                  <a:srgbClr val="C0C0C0"/>
                </a:outerShdw>
              </a:effectLst>
            </a:endParaRPr>
          </a:p>
          <a:p>
            <a:pPr eaLnBrk="1" hangingPunct="1">
              <a:lnSpc>
                <a:spcPct val="90000"/>
              </a:lnSpc>
            </a:pPr>
            <a:r>
              <a:rPr lang="en-US" altLang="zh-TW" dirty="0">
                <a:effectLst>
                  <a:outerShdw blurRad="38100" dist="38100" dir="2700000" algn="tl">
                    <a:srgbClr val="C0C0C0"/>
                  </a:outerShdw>
                </a:effectLst>
              </a:rPr>
              <a:t>Kinetic factors (processing or crystal growth conditions) may also prevent formation of facets.</a:t>
            </a:r>
          </a:p>
        </p:txBody>
      </p:sp>
      <p:sp>
        <p:nvSpPr>
          <p:cNvPr id="3" name="Date Placeholder 2">
            <a:extLst>
              <a:ext uri="{FF2B5EF4-FFF2-40B4-BE49-F238E27FC236}">
                <a16:creationId xmlns:a16="http://schemas.microsoft.com/office/drawing/2014/main" id="{CDD01002-1F2F-7F47-A977-5BC11A2C2081}"/>
              </a:ext>
            </a:extLst>
          </p:cNvPr>
          <p:cNvSpPr>
            <a:spLocks noGrp="1"/>
          </p:cNvSpPr>
          <p:nvPr>
            <p:ph type="dt" sz="half" idx="10"/>
          </p:nvPr>
        </p:nvSpPr>
        <p:spPr/>
        <p:txBody>
          <a:bodyPr/>
          <a:lstStyle/>
          <a:p>
            <a:fld id="{B29A1CBA-A289-6545-A319-7677F32BDA2E}" type="datetime1">
              <a:rPr lang="en-US" smtClean="0"/>
              <a:t>2/17/20</a:t>
            </a:fld>
            <a:endParaRPr lang="en-US"/>
          </a:p>
        </p:txBody>
      </p:sp>
    </p:spTree>
    <p:extLst>
      <p:ext uri="{BB962C8B-B14F-4D97-AF65-F5344CB8AC3E}">
        <p14:creationId xmlns:p14="http://schemas.microsoft.com/office/powerpoint/2010/main" val="307225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8C6193-F11B-2A4C-9760-64BA88547FBD}"/>
              </a:ext>
            </a:extLst>
          </p:cNvPr>
          <p:cNvSpPr>
            <a:spLocks noGrp="1"/>
          </p:cNvSpPr>
          <p:nvPr>
            <p:ph type="sldNum" sz="quarter" idx="10"/>
          </p:nvPr>
        </p:nvSpPr>
        <p:spPr>
          <a:xfrm>
            <a:off x="11038002" y="6359032"/>
            <a:ext cx="2743200" cy="3651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55F65AED-85F9-8749-857F-91D84B079391}" type="slidenum">
              <a:rPr lang="en-US" altLang="zh-TW">
                <a:solidFill>
                  <a:schemeClr val="tx1"/>
                </a:solidFill>
                <a:latin typeface="Garamond" panose="02020404030301010803" pitchFamily="18" charset="0"/>
                <a:ea typeface="DotumChe" panose="020B0609000101010101" pitchFamily="49" charset="-127"/>
              </a:rPr>
              <a:pPr eaLnBrk="1" hangingPunct="1"/>
              <a:t>19</a:t>
            </a:fld>
            <a:endParaRPr lang="en-US" altLang="zh-TW" dirty="0">
              <a:solidFill>
                <a:schemeClr val="tx1"/>
              </a:solidFill>
              <a:latin typeface="Garamond" panose="02020404030301010803" pitchFamily="18" charset="0"/>
              <a:ea typeface="DotumChe" panose="020B0609000101010101" pitchFamily="49" charset="-127"/>
            </a:endParaRPr>
          </a:p>
        </p:txBody>
      </p:sp>
      <p:sp>
        <p:nvSpPr>
          <p:cNvPr id="534530" name="Rectangle 2">
            <a:extLst>
              <a:ext uri="{FF2B5EF4-FFF2-40B4-BE49-F238E27FC236}">
                <a16:creationId xmlns:a16="http://schemas.microsoft.com/office/drawing/2014/main" id="{8644E879-91D5-2C42-BA5C-7C41694B8442}"/>
              </a:ext>
            </a:extLst>
          </p:cNvPr>
          <p:cNvSpPr>
            <a:spLocks noGrp="1" noChangeArrowheads="1"/>
          </p:cNvSpPr>
          <p:nvPr>
            <p:ph type="title"/>
          </p:nvPr>
        </p:nvSpPr>
        <p:spPr>
          <a:xfrm>
            <a:off x="875890" y="22144"/>
            <a:ext cx="10851037" cy="1325563"/>
          </a:xfrm>
        </p:spPr>
        <p:txBody>
          <a:bodyPr/>
          <a:lstStyle/>
          <a:p>
            <a:pPr eaLnBrk="1" hangingPunct="1"/>
            <a:r>
              <a:rPr lang="en-US" altLang="zh-TW" sz="4000" dirty="0">
                <a:effectLst>
                  <a:outerShdw blurRad="38100" dist="38100" dir="2700000" algn="tl">
                    <a:srgbClr val="C0C0C0"/>
                  </a:outerShdw>
                </a:effectLst>
              </a:rPr>
              <a:t>Mechanisms for reduction of overall surface energy</a:t>
            </a:r>
          </a:p>
        </p:txBody>
      </p:sp>
      <p:sp>
        <p:nvSpPr>
          <p:cNvPr id="534531" name="Rectangle 3">
            <a:extLst>
              <a:ext uri="{FF2B5EF4-FFF2-40B4-BE49-F238E27FC236}">
                <a16:creationId xmlns:a16="http://schemas.microsoft.com/office/drawing/2014/main" id="{A8C714DD-A858-9842-979B-32F2FA1D8944}"/>
              </a:ext>
            </a:extLst>
          </p:cNvPr>
          <p:cNvSpPr>
            <a:spLocks noGrp="1" noChangeArrowheads="1"/>
          </p:cNvSpPr>
          <p:nvPr>
            <p:ph type="body" idx="1"/>
          </p:nvPr>
        </p:nvSpPr>
        <p:spPr>
          <a:xfrm>
            <a:off x="1036948" y="1445591"/>
            <a:ext cx="10567448" cy="4525962"/>
          </a:xfrm>
        </p:spPr>
        <p:txBody>
          <a:bodyPr>
            <a:noAutofit/>
          </a:bodyPr>
          <a:lstStyle/>
          <a:p>
            <a:pPr marL="0" indent="0" eaLnBrk="1" hangingPunct="1">
              <a:lnSpc>
                <a:spcPct val="80000"/>
              </a:lnSpc>
              <a:buNone/>
            </a:pPr>
            <a:r>
              <a:rPr lang="en-US" altLang="zh-TW" sz="2400" dirty="0">
                <a:effectLst>
                  <a:outerShdw blurRad="38100" dist="38100" dir="2700000" algn="tl">
                    <a:srgbClr val="C0C0C0"/>
                  </a:outerShdw>
                </a:effectLst>
              </a:rPr>
              <a:t>Combining individual nanostructures together to form large structures so as to reduce the overall surface area, which includes:</a:t>
            </a:r>
          </a:p>
          <a:p>
            <a:pPr marL="496888" indent="-496888" eaLnBrk="1" hangingPunct="1">
              <a:lnSpc>
                <a:spcPct val="80000"/>
              </a:lnSpc>
            </a:pPr>
            <a:r>
              <a:rPr lang="en-US" altLang="zh-TW" sz="2400" dirty="0">
                <a:solidFill>
                  <a:srgbClr val="FF0000"/>
                </a:solidFill>
                <a:effectLst>
                  <a:outerShdw blurRad="38100" dist="38100" dir="2700000" algn="tl">
                    <a:srgbClr val="C0C0C0"/>
                  </a:outerShdw>
                </a:effectLst>
              </a:rPr>
              <a:t>Sintering</a:t>
            </a:r>
            <a:r>
              <a:rPr lang="en-US" altLang="zh-TW" sz="2400" dirty="0">
                <a:effectLst>
                  <a:outerShdw blurRad="38100" dist="38100" dir="2700000" algn="tl">
                    <a:srgbClr val="C0C0C0"/>
                  </a:outerShdw>
                </a:effectLst>
              </a:rPr>
              <a:t>: individual structures merge together which occurs at 70% of T</a:t>
            </a:r>
            <a:r>
              <a:rPr lang="en-US" altLang="zh-TW" sz="2400" baseline="-25000" dirty="0">
                <a:effectLst>
                  <a:outerShdw blurRad="38100" dist="38100" dir="2700000" algn="tl">
                    <a:srgbClr val="C0C0C0"/>
                  </a:outerShdw>
                </a:effectLst>
              </a:rPr>
              <a:t>m</a:t>
            </a:r>
            <a:r>
              <a:rPr lang="en-US" altLang="zh-TW" sz="2400" dirty="0">
                <a:effectLst>
                  <a:outerShdw blurRad="38100" dist="38100" dir="2700000" algn="tl">
                    <a:srgbClr val="C0C0C0"/>
                  </a:outerShdw>
                </a:effectLst>
              </a:rPr>
              <a:t>. Replacing solid-vapor interface by solid-solid interface and becomes polycrystalline.</a:t>
            </a:r>
          </a:p>
          <a:p>
            <a:pPr marL="496888" indent="-496888" eaLnBrk="1" hangingPunct="1">
              <a:lnSpc>
                <a:spcPct val="80000"/>
              </a:lnSpc>
            </a:pPr>
            <a:endParaRPr lang="en-US" altLang="zh-TW" sz="2400" dirty="0">
              <a:effectLst>
                <a:outerShdw blurRad="38100" dist="38100" dir="2700000" algn="tl">
                  <a:srgbClr val="C0C0C0"/>
                </a:outerShdw>
              </a:effectLst>
            </a:endParaRPr>
          </a:p>
          <a:p>
            <a:pPr marL="496888" indent="-496888" eaLnBrk="1" hangingPunct="1">
              <a:lnSpc>
                <a:spcPct val="80000"/>
              </a:lnSpc>
            </a:pPr>
            <a:r>
              <a:rPr lang="en-US" altLang="zh-TW" sz="2400" dirty="0">
                <a:solidFill>
                  <a:srgbClr val="FF0000"/>
                </a:solidFill>
                <a:effectLst>
                  <a:outerShdw blurRad="38100" dist="38100" dir="2700000" algn="tl">
                    <a:srgbClr val="C0C0C0"/>
                  </a:outerShdw>
                </a:effectLst>
              </a:rPr>
              <a:t>Ostwald ripening: </a:t>
            </a:r>
            <a:r>
              <a:rPr lang="en-US" altLang="zh-TW" sz="2400" dirty="0">
                <a:effectLst>
                  <a:outerShdw blurRad="38100" dist="38100" dir="2700000" algn="tl">
                    <a:srgbClr val="C0C0C0"/>
                  </a:outerShdw>
                </a:effectLst>
              </a:rPr>
              <a:t>A large one grows at the expense of the smaller one until the latter disappears completely, and becomes a single crystal. It occurs at relatively low temperature.</a:t>
            </a:r>
          </a:p>
          <a:p>
            <a:pPr marL="496888" indent="-496888" eaLnBrk="1" hangingPunct="1">
              <a:lnSpc>
                <a:spcPct val="80000"/>
              </a:lnSpc>
            </a:pPr>
            <a:endParaRPr lang="en-US" altLang="zh-TW" sz="2400" dirty="0">
              <a:effectLst>
                <a:outerShdw blurRad="38100" dist="38100" dir="2700000" algn="tl">
                  <a:srgbClr val="C0C0C0"/>
                </a:outerShdw>
              </a:effectLst>
            </a:endParaRPr>
          </a:p>
          <a:p>
            <a:pPr marL="496888" indent="-496888" eaLnBrk="1" hangingPunct="1">
              <a:lnSpc>
                <a:spcPct val="80000"/>
              </a:lnSpc>
            </a:pPr>
            <a:r>
              <a:rPr lang="en-US" altLang="zh-TW" sz="2400" dirty="0">
                <a:solidFill>
                  <a:srgbClr val="FF0000"/>
                </a:solidFill>
                <a:effectLst>
                  <a:outerShdw blurRad="38100" dist="38100" dir="2700000" algn="tl">
                    <a:srgbClr val="C0C0C0"/>
                  </a:outerShdw>
                </a:effectLst>
              </a:rPr>
              <a:t>Agglomeration</a:t>
            </a:r>
            <a:r>
              <a:rPr lang="en-US" altLang="zh-TW" sz="2400" dirty="0">
                <a:effectLst>
                  <a:outerShdw blurRad="38100" dist="38100" dir="2700000" algn="tl">
                    <a:srgbClr val="C0C0C0"/>
                  </a:outerShdw>
                </a:effectLst>
              </a:rPr>
              <a:t> of individual nanostructures through chemical bonds and physical attraction forces  at interfaces without altering the individual nanostructures. The smaller the particles, the greater the bonding forces are.</a:t>
            </a:r>
          </a:p>
        </p:txBody>
      </p:sp>
      <p:sp>
        <p:nvSpPr>
          <p:cNvPr id="3" name="Date Placeholder 2">
            <a:extLst>
              <a:ext uri="{FF2B5EF4-FFF2-40B4-BE49-F238E27FC236}">
                <a16:creationId xmlns:a16="http://schemas.microsoft.com/office/drawing/2014/main" id="{254E551F-4E8C-6A4D-B390-7195A64BAF0A}"/>
              </a:ext>
            </a:extLst>
          </p:cNvPr>
          <p:cNvSpPr>
            <a:spLocks noGrp="1"/>
          </p:cNvSpPr>
          <p:nvPr>
            <p:ph type="dt" sz="half" idx="10"/>
          </p:nvPr>
        </p:nvSpPr>
        <p:spPr>
          <a:xfrm>
            <a:off x="2751841" y="6173787"/>
            <a:ext cx="2743200" cy="365125"/>
          </a:xfrm>
        </p:spPr>
        <p:txBody>
          <a:bodyPr/>
          <a:lstStyle/>
          <a:p>
            <a:fld id="{7FB1D583-8C2A-BE41-B71F-052794C48609}" type="datetime1">
              <a:rPr lang="en-US" smtClean="0"/>
              <a:t>2/17/20</a:t>
            </a:fld>
            <a:endParaRPr lang="en-US" dirty="0"/>
          </a:p>
        </p:txBody>
      </p:sp>
    </p:spTree>
    <p:extLst>
      <p:ext uri="{BB962C8B-B14F-4D97-AF65-F5344CB8AC3E}">
        <p14:creationId xmlns:p14="http://schemas.microsoft.com/office/powerpoint/2010/main" val="141892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1867-5BB1-FC4C-95D8-7A8F299F9893}"/>
              </a:ext>
            </a:extLst>
          </p:cNvPr>
          <p:cNvSpPr>
            <a:spLocks noGrp="1"/>
          </p:cNvSpPr>
          <p:nvPr>
            <p:ph type="title"/>
          </p:nvPr>
        </p:nvSpPr>
        <p:spPr/>
        <p:txBody>
          <a:bodyPr>
            <a:normAutofit/>
          </a:bodyPr>
          <a:lstStyle/>
          <a:p>
            <a:r>
              <a:rPr lang="en-US" dirty="0"/>
              <a:t>Question…</a:t>
            </a:r>
          </a:p>
        </p:txBody>
      </p:sp>
      <p:sp>
        <p:nvSpPr>
          <p:cNvPr id="4" name="TextBox 3">
            <a:extLst>
              <a:ext uri="{FF2B5EF4-FFF2-40B4-BE49-F238E27FC236}">
                <a16:creationId xmlns:a16="http://schemas.microsoft.com/office/drawing/2014/main" id="{82438D20-DE73-9849-A192-252B69CCA0FB}"/>
              </a:ext>
            </a:extLst>
          </p:cNvPr>
          <p:cNvSpPr txBox="1"/>
          <p:nvPr/>
        </p:nvSpPr>
        <p:spPr>
          <a:xfrm>
            <a:off x="2080591" y="3180522"/>
            <a:ext cx="8495787" cy="584775"/>
          </a:xfrm>
          <a:prstGeom prst="rect">
            <a:avLst/>
          </a:prstGeom>
          <a:noFill/>
        </p:spPr>
        <p:txBody>
          <a:bodyPr wrap="none" rtlCol="0">
            <a:spAutoFit/>
          </a:bodyPr>
          <a:lstStyle/>
          <a:p>
            <a:r>
              <a:rPr lang="en-US" sz="3200" dirty="0"/>
              <a:t>Is it the same surface energy and surface tension?</a:t>
            </a:r>
          </a:p>
        </p:txBody>
      </p:sp>
      <p:sp>
        <p:nvSpPr>
          <p:cNvPr id="6" name="Date Placeholder 5">
            <a:extLst>
              <a:ext uri="{FF2B5EF4-FFF2-40B4-BE49-F238E27FC236}">
                <a16:creationId xmlns:a16="http://schemas.microsoft.com/office/drawing/2014/main" id="{8DE6DD0F-7F42-4A4F-98BC-215948046A86}"/>
              </a:ext>
            </a:extLst>
          </p:cNvPr>
          <p:cNvSpPr>
            <a:spLocks noGrp="1"/>
          </p:cNvSpPr>
          <p:nvPr>
            <p:ph type="dt" sz="half" idx="10"/>
          </p:nvPr>
        </p:nvSpPr>
        <p:spPr>
          <a:xfrm>
            <a:off x="0" y="6486132"/>
            <a:ext cx="2743200" cy="365125"/>
          </a:xfrm>
        </p:spPr>
        <p:txBody>
          <a:bodyPr/>
          <a:lstStyle/>
          <a:p>
            <a:pPr>
              <a:defRPr/>
            </a:pPr>
            <a:fld id="{3584116E-FDF9-EC42-9ACC-BA770F2B64DA}" type="datetime1">
              <a:rPr lang="en-US" altLang="en-US" smtClean="0"/>
              <a:t>2/17/20</a:t>
            </a:fld>
            <a:endParaRPr lang="en-US" altLang="en-US" dirty="0"/>
          </a:p>
        </p:txBody>
      </p:sp>
      <p:sp>
        <p:nvSpPr>
          <p:cNvPr id="7" name="Slide Number Placeholder 6">
            <a:extLst>
              <a:ext uri="{FF2B5EF4-FFF2-40B4-BE49-F238E27FC236}">
                <a16:creationId xmlns:a16="http://schemas.microsoft.com/office/drawing/2014/main" id="{E89ABE2D-FE48-CD4D-BC69-78A95DF7FC44}"/>
              </a:ext>
            </a:extLst>
          </p:cNvPr>
          <p:cNvSpPr>
            <a:spLocks noGrp="1"/>
          </p:cNvSpPr>
          <p:nvPr>
            <p:ph type="sldNum" sz="quarter" idx="12"/>
          </p:nvPr>
        </p:nvSpPr>
        <p:spPr>
          <a:xfrm>
            <a:off x="9204778" y="6486132"/>
            <a:ext cx="2743200" cy="365125"/>
          </a:xfrm>
        </p:spPr>
        <p:txBody>
          <a:bodyPr/>
          <a:lstStyle/>
          <a:p>
            <a:pPr>
              <a:defRPr/>
            </a:pPr>
            <a:fld id="{916BE9FD-BDF0-2E44-8BC5-10581D6F03E1}" type="slidenum">
              <a:rPr lang="en-US" altLang="en-US" smtClean="0"/>
              <a:pPr>
                <a:defRPr/>
              </a:pPr>
              <a:t>2</a:t>
            </a:fld>
            <a:endParaRPr lang="en-US" altLang="en-US" dirty="0"/>
          </a:p>
        </p:txBody>
      </p:sp>
    </p:spTree>
    <p:extLst>
      <p:ext uri="{BB962C8B-B14F-4D97-AF65-F5344CB8AC3E}">
        <p14:creationId xmlns:p14="http://schemas.microsoft.com/office/powerpoint/2010/main" val="2944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6BA3-8DEF-9040-AD9E-E03A5E563C6E}"/>
              </a:ext>
            </a:extLst>
          </p:cNvPr>
          <p:cNvSpPr>
            <a:spLocks noGrp="1"/>
          </p:cNvSpPr>
          <p:nvPr>
            <p:ph type="title"/>
          </p:nvPr>
        </p:nvSpPr>
        <p:spPr/>
        <p:txBody>
          <a:bodyPr/>
          <a:lstStyle/>
          <a:p>
            <a:pPr>
              <a:defRPr/>
            </a:pPr>
            <a:r>
              <a:rPr lang="en-US" dirty="0"/>
              <a:t>Thermodynamic potentials</a:t>
            </a:r>
          </a:p>
        </p:txBody>
      </p:sp>
      <p:sp>
        <p:nvSpPr>
          <p:cNvPr id="35842" name="Rectangle 5">
            <a:extLst>
              <a:ext uri="{FF2B5EF4-FFF2-40B4-BE49-F238E27FC236}">
                <a16:creationId xmlns:a16="http://schemas.microsoft.com/office/drawing/2014/main" id="{619A3E6C-C4F8-594F-A40A-BCBFB1AE667F}"/>
              </a:ext>
            </a:extLst>
          </p:cNvPr>
          <p:cNvSpPr>
            <a:spLocks noChangeArrowheads="1"/>
          </p:cNvSpPr>
          <p:nvPr/>
        </p:nvSpPr>
        <p:spPr bwMode="auto">
          <a:xfrm>
            <a:off x="1860606" y="2103121"/>
            <a:ext cx="8763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9F9F9"/>
              </a:buClr>
              <a:buSzPct val="65000"/>
              <a:buFont typeface="Wingdings 2" pitchFamily="2" charset="2"/>
              <a:buChar char=""/>
              <a:defRPr sz="2800">
                <a:solidFill>
                  <a:schemeClr val="tx1"/>
                </a:solidFill>
                <a:latin typeface="Book Antiqua" panose="02040602050305030304" pitchFamily="18" charset="0"/>
                <a:ea typeface="ＭＳ Ｐゴシック" panose="020B0600070205080204" pitchFamily="34" charset="-128"/>
              </a:defRPr>
            </a:lvl1pPr>
            <a:lvl2pPr marL="742950" indent="-285750">
              <a:spcBef>
                <a:spcPct val="20000"/>
              </a:spcBef>
              <a:buClr>
                <a:schemeClr val="tx1"/>
              </a:buClr>
              <a:buSzPct val="80000"/>
              <a:buFont typeface="Wingdings 2" pitchFamily="2" charset="2"/>
              <a:buChar char=""/>
              <a:defRPr sz="2400">
                <a:solidFill>
                  <a:schemeClr val="tx1"/>
                </a:solidFill>
                <a:latin typeface="Book Antiqua" panose="02040602050305030304" pitchFamily="18" charset="0"/>
                <a:ea typeface="ＭＳ Ｐゴシック" panose="020B0600070205080204" pitchFamily="34" charset="-128"/>
              </a:defRPr>
            </a:lvl2pPr>
            <a:lvl3pPr marL="1143000" indent="-228600">
              <a:spcBef>
                <a:spcPct val="20000"/>
              </a:spcBef>
              <a:buClr>
                <a:schemeClr val="tx1"/>
              </a:buClr>
              <a:buSzPct val="95000"/>
              <a:buFont typeface="Wingdings" pitchFamily="2" charset="2"/>
              <a:buChar char=""/>
              <a:defRPr sz="2200">
                <a:solidFill>
                  <a:schemeClr val="tx1"/>
                </a:solidFill>
                <a:latin typeface="Book Antiqua" panose="02040602050305030304" pitchFamily="18" charset="0"/>
                <a:ea typeface="ＭＳ Ｐゴシック" panose="020B0600070205080204" pitchFamily="34" charset="-128"/>
              </a:defRPr>
            </a:lvl3pPr>
            <a:lvl4pPr marL="1600200" indent="-228600">
              <a:spcBef>
                <a:spcPct val="20000"/>
              </a:spcBef>
              <a:buClr>
                <a:schemeClr val="tx1"/>
              </a:buClr>
              <a:buSzPct val="100000"/>
              <a:buFont typeface="Wingdings 3" pitchFamily="2" charset="2"/>
              <a:buChar char=""/>
              <a:defRPr sz="2000">
                <a:solidFill>
                  <a:schemeClr val="tx1"/>
                </a:solidFill>
                <a:latin typeface="Book Antiqua" panose="02040602050305030304" pitchFamily="18" charset="0"/>
                <a:ea typeface="ＭＳ Ｐゴシック" panose="020B0600070205080204" pitchFamily="34" charset="-128"/>
              </a:defRPr>
            </a:lvl4pPr>
            <a:lvl5pPr marL="2057400" indent="-228600">
              <a:spcBef>
                <a:spcPct val="20000"/>
              </a:spcBef>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9pPr>
          </a:lstStyle>
          <a:p>
            <a:pPr>
              <a:spcBef>
                <a:spcPct val="0"/>
              </a:spcBef>
              <a:buClrTx/>
              <a:buSzTx/>
              <a:buNone/>
            </a:pPr>
            <a:r>
              <a:rPr lang="en-US" sz="2400" dirty="0"/>
              <a:t>Thermodynamic potentials are state functions that, together with the corresponding equations of state, describe the equilibrium behavior of a system as a function of so-called ”natural variables”. The natural variables are a set of appropriate variables that allow to compute other state functions by partial differentiation of the thermodynamic potentials.</a:t>
            </a:r>
            <a:endParaRPr lang="en-US" altLang="en-US" sz="2400" dirty="0">
              <a:latin typeface="Arial" panose="020B0604020202020204" pitchFamily="34" charset="0"/>
            </a:endParaRPr>
          </a:p>
        </p:txBody>
      </p:sp>
      <p:sp>
        <p:nvSpPr>
          <p:cNvPr id="3" name="Rectangle 2">
            <a:extLst>
              <a:ext uri="{FF2B5EF4-FFF2-40B4-BE49-F238E27FC236}">
                <a16:creationId xmlns:a16="http://schemas.microsoft.com/office/drawing/2014/main" id="{1C3AA9B3-3886-CF4D-8966-997BFCAA3DFB}"/>
              </a:ext>
            </a:extLst>
          </p:cNvPr>
          <p:cNvSpPr/>
          <p:nvPr/>
        </p:nvSpPr>
        <p:spPr>
          <a:xfrm>
            <a:off x="1974572" y="5003414"/>
            <a:ext cx="8091779" cy="584775"/>
          </a:xfrm>
          <a:prstGeom prst="rect">
            <a:avLst/>
          </a:prstGeom>
        </p:spPr>
        <p:txBody>
          <a:bodyPr wrap="square">
            <a:spAutoFit/>
          </a:bodyPr>
          <a:lstStyle/>
          <a:p>
            <a:r>
              <a:rPr lang="en-US" sz="1600" dirty="0"/>
              <a:t>Source: </a:t>
            </a:r>
            <a:r>
              <a:rPr lang="en-US" sz="1600" dirty="0">
                <a:hlinkClick r:id="rId2"/>
              </a:rPr>
              <a:t>https://itp.uni-frankfurt.de/~gros/Vorlesungen/TD/5_Thermodynamic_potentials.pdf</a:t>
            </a:r>
            <a:endParaRPr lang="en-US" sz="1600" dirty="0"/>
          </a:p>
          <a:p>
            <a:endParaRPr lang="en-US" sz="1600" dirty="0"/>
          </a:p>
        </p:txBody>
      </p:sp>
      <p:sp>
        <p:nvSpPr>
          <p:cNvPr id="6" name="Date Placeholder 5">
            <a:extLst>
              <a:ext uri="{FF2B5EF4-FFF2-40B4-BE49-F238E27FC236}">
                <a16:creationId xmlns:a16="http://schemas.microsoft.com/office/drawing/2014/main" id="{8EC828F2-97C3-4F48-B458-54FD7175D8F0}"/>
              </a:ext>
            </a:extLst>
          </p:cNvPr>
          <p:cNvSpPr>
            <a:spLocks noGrp="1"/>
          </p:cNvSpPr>
          <p:nvPr>
            <p:ph type="dt" sz="half" idx="10"/>
          </p:nvPr>
        </p:nvSpPr>
        <p:spPr/>
        <p:txBody>
          <a:bodyPr/>
          <a:lstStyle/>
          <a:p>
            <a:pPr>
              <a:defRPr/>
            </a:pPr>
            <a:fld id="{881E48AE-124E-0E43-AEBA-98FAFC5F4600}" type="datetime1">
              <a:rPr lang="en-US" altLang="en-US" smtClean="0"/>
              <a:t>2/17/20</a:t>
            </a:fld>
            <a:endParaRPr lang="en-US" altLang="en-US"/>
          </a:p>
        </p:txBody>
      </p:sp>
      <p:sp>
        <p:nvSpPr>
          <p:cNvPr id="7" name="Slide Number Placeholder 6">
            <a:extLst>
              <a:ext uri="{FF2B5EF4-FFF2-40B4-BE49-F238E27FC236}">
                <a16:creationId xmlns:a16="http://schemas.microsoft.com/office/drawing/2014/main" id="{FEA3DED6-7C4A-EB4C-900D-8FF354714AD9}"/>
              </a:ext>
            </a:extLst>
          </p:cNvPr>
          <p:cNvSpPr>
            <a:spLocks noGrp="1"/>
          </p:cNvSpPr>
          <p:nvPr>
            <p:ph type="sldNum" sz="quarter" idx="12"/>
          </p:nvPr>
        </p:nvSpPr>
        <p:spPr/>
        <p:txBody>
          <a:bodyPr/>
          <a:lstStyle/>
          <a:p>
            <a:pPr>
              <a:defRPr/>
            </a:pPr>
            <a:fld id="{916BE9FD-BDF0-2E44-8BC5-10581D6F03E1}" type="slidenum">
              <a:rPr lang="en-US" altLang="en-US" smtClean="0"/>
              <a:pPr>
                <a:defRPr/>
              </a:pPr>
              <a:t>20</a:t>
            </a:fld>
            <a:endParaRPr lang="en-US" altLang="en-US"/>
          </a:p>
        </p:txBody>
      </p:sp>
    </p:spTree>
    <p:extLst>
      <p:ext uri="{BB962C8B-B14F-4D97-AF65-F5344CB8AC3E}">
        <p14:creationId xmlns:p14="http://schemas.microsoft.com/office/powerpoint/2010/main" val="233090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BE9F-792A-DF47-BF0D-67DFE0FBB9FB}"/>
              </a:ext>
            </a:extLst>
          </p:cNvPr>
          <p:cNvSpPr>
            <a:spLocks noGrp="1"/>
          </p:cNvSpPr>
          <p:nvPr>
            <p:ph type="title"/>
          </p:nvPr>
        </p:nvSpPr>
        <p:spPr/>
        <p:txBody>
          <a:bodyPr/>
          <a:lstStyle/>
          <a:p>
            <a:r>
              <a:rPr lang="en-US" dirty="0"/>
              <a:t>Review</a:t>
            </a:r>
          </a:p>
        </p:txBody>
      </p:sp>
      <p:sp>
        <p:nvSpPr>
          <p:cNvPr id="4" name="TextBox 3">
            <a:extLst>
              <a:ext uri="{FF2B5EF4-FFF2-40B4-BE49-F238E27FC236}">
                <a16:creationId xmlns:a16="http://schemas.microsoft.com/office/drawing/2014/main" id="{61A700FF-5387-6B42-AEAC-1C12CA0FF2FB}"/>
              </a:ext>
            </a:extLst>
          </p:cNvPr>
          <p:cNvSpPr txBox="1"/>
          <p:nvPr/>
        </p:nvSpPr>
        <p:spPr>
          <a:xfrm>
            <a:off x="1112363" y="1602557"/>
            <a:ext cx="3884397" cy="461665"/>
          </a:xfrm>
          <a:prstGeom prst="rect">
            <a:avLst/>
          </a:prstGeom>
          <a:noFill/>
        </p:spPr>
        <p:txBody>
          <a:bodyPr wrap="none" rtlCol="0">
            <a:spAutoFit/>
          </a:bodyPr>
          <a:lstStyle/>
          <a:p>
            <a:r>
              <a:rPr lang="en-US" sz="2400" dirty="0"/>
              <a:t>The Laws of Thermodynamics</a:t>
            </a:r>
          </a:p>
        </p:txBody>
      </p:sp>
      <p:sp>
        <p:nvSpPr>
          <p:cNvPr id="5" name="Rectangle 4">
            <a:extLst>
              <a:ext uri="{FF2B5EF4-FFF2-40B4-BE49-F238E27FC236}">
                <a16:creationId xmlns:a16="http://schemas.microsoft.com/office/drawing/2014/main" id="{624A477A-B2B2-2348-85DF-371FDB28B2FA}"/>
              </a:ext>
            </a:extLst>
          </p:cNvPr>
          <p:cNvSpPr/>
          <p:nvPr/>
        </p:nvSpPr>
        <p:spPr>
          <a:xfrm>
            <a:off x="5994855" y="1602557"/>
            <a:ext cx="5049524" cy="369332"/>
          </a:xfrm>
          <a:prstGeom prst="rect">
            <a:avLst/>
          </a:prstGeom>
        </p:spPr>
        <p:txBody>
          <a:bodyPr wrap="none">
            <a:spAutoFit/>
          </a:bodyPr>
          <a:lstStyle/>
          <a:p>
            <a:r>
              <a:rPr lang="en-US" dirty="0">
                <a:hlinkClick r:id="rId2"/>
              </a:rPr>
              <a:t>https://www.youtube.com/watch?v=8N1BxHgsoOw</a:t>
            </a:r>
            <a:endParaRPr lang="en-US" dirty="0"/>
          </a:p>
        </p:txBody>
      </p:sp>
      <p:sp>
        <p:nvSpPr>
          <p:cNvPr id="6" name="Rectangle 5">
            <a:extLst>
              <a:ext uri="{FF2B5EF4-FFF2-40B4-BE49-F238E27FC236}">
                <a16:creationId xmlns:a16="http://schemas.microsoft.com/office/drawing/2014/main" id="{CA699222-6F74-A547-B8D4-0DAFA974463A}"/>
              </a:ext>
            </a:extLst>
          </p:cNvPr>
          <p:cNvSpPr/>
          <p:nvPr/>
        </p:nvSpPr>
        <p:spPr>
          <a:xfrm>
            <a:off x="1112363" y="4384978"/>
            <a:ext cx="4331892" cy="461665"/>
          </a:xfrm>
          <a:prstGeom prst="rect">
            <a:avLst/>
          </a:prstGeom>
        </p:spPr>
        <p:txBody>
          <a:bodyPr wrap="none">
            <a:spAutoFit/>
          </a:bodyPr>
          <a:lstStyle/>
          <a:p>
            <a:r>
              <a:rPr lang="en-US" sz="2400" dirty="0"/>
              <a:t>Thermodynamic Potentials Part 2</a:t>
            </a:r>
          </a:p>
        </p:txBody>
      </p:sp>
      <p:sp>
        <p:nvSpPr>
          <p:cNvPr id="7" name="Rectangle 6">
            <a:extLst>
              <a:ext uri="{FF2B5EF4-FFF2-40B4-BE49-F238E27FC236}">
                <a16:creationId xmlns:a16="http://schemas.microsoft.com/office/drawing/2014/main" id="{324A536B-B21B-6447-A133-FC2F0BC54072}"/>
              </a:ext>
            </a:extLst>
          </p:cNvPr>
          <p:cNvSpPr/>
          <p:nvPr/>
        </p:nvSpPr>
        <p:spPr>
          <a:xfrm>
            <a:off x="5994855" y="4384978"/>
            <a:ext cx="4952831" cy="369332"/>
          </a:xfrm>
          <a:prstGeom prst="rect">
            <a:avLst/>
          </a:prstGeom>
        </p:spPr>
        <p:txBody>
          <a:bodyPr wrap="none">
            <a:spAutoFit/>
          </a:bodyPr>
          <a:lstStyle/>
          <a:p>
            <a:r>
              <a:rPr lang="en-US" dirty="0">
                <a:hlinkClick r:id="rId3"/>
              </a:rPr>
              <a:t>https://www.youtube.com/watch?v=VVDaR6oczJU</a:t>
            </a:r>
            <a:endParaRPr lang="en-US" dirty="0"/>
          </a:p>
        </p:txBody>
      </p:sp>
      <p:sp>
        <p:nvSpPr>
          <p:cNvPr id="8" name="Rectangle 7">
            <a:extLst>
              <a:ext uri="{FF2B5EF4-FFF2-40B4-BE49-F238E27FC236}">
                <a16:creationId xmlns:a16="http://schemas.microsoft.com/office/drawing/2014/main" id="{EADC0D4B-2B82-964A-B629-FDCB57768ADD}"/>
              </a:ext>
            </a:extLst>
          </p:cNvPr>
          <p:cNvSpPr/>
          <p:nvPr/>
        </p:nvSpPr>
        <p:spPr>
          <a:xfrm>
            <a:off x="963105" y="3029123"/>
            <a:ext cx="4331892" cy="461665"/>
          </a:xfrm>
          <a:prstGeom prst="rect">
            <a:avLst/>
          </a:prstGeom>
        </p:spPr>
        <p:txBody>
          <a:bodyPr wrap="none">
            <a:spAutoFit/>
          </a:bodyPr>
          <a:lstStyle/>
          <a:p>
            <a:r>
              <a:rPr lang="en-US" sz="2400" dirty="0"/>
              <a:t>Thermodynamic Potentials Part 1</a:t>
            </a:r>
          </a:p>
        </p:txBody>
      </p:sp>
      <p:sp>
        <p:nvSpPr>
          <p:cNvPr id="9" name="Rectangle 8">
            <a:extLst>
              <a:ext uri="{FF2B5EF4-FFF2-40B4-BE49-F238E27FC236}">
                <a16:creationId xmlns:a16="http://schemas.microsoft.com/office/drawing/2014/main" id="{C873B976-C10B-9D41-B52E-3F7681EABEA7}"/>
              </a:ext>
            </a:extLst>
          </p:cNvPr>
          <p:cNvSpPr/>
          <p:nvPr/>
        </p:nvSpPr>
        <p:spPr>
          <a:xfrm>
            <a:off x="5994855" y="3121456"/>
            <a:ext cx="4884479" cy="369332"/>
          </a:xfrm>
          <a:prstGeom prst="rect">
            <a:avLst/>
          </a:prstGeom>
        </p:spPr>
        <p:txBody>
          <a:bodyPr wrap="none">
            <a:spAutoFit/>
          </a:bodyPr>
          <a:lstStyle/>
          <a:p>
            <a:r>
              <a:rPr lang="en-US" dirty="0">
                <a:hlinkClick r:id="rId4"/>
              </a:rPr>
              <a:t>https://www.youtube.com/watch?v=EgbrBJ3-OH4</a:t>
            </a:r>
            <a:endParaRPr lang="en-US" dirty="0"/>
          </a:p>
        </p:txBody>
      </p:sp>
      <p:sp>
        <p:nvSpPr>
          <p:cNvPr id="12" name="Date Placeholder 11">
            <a:extLst>
              <a:ext uri="{FF2B5EF4-FFF2-40B4-BE49-F238E27FC236}">
                <a16:creationId xmlns:a16="http://schemas.microsoft.com/office/drawing/2014/main" id="{385B280B-7445-3F4A-81B0-862CCD3DCC76}"/>
              </a:ext>
            </a:extLst>
          </p:cNvPr>
          <p:cNvSpPr>
            <a:spLocks noGrp="1"/>
          </p:cNvSpPr>
          <p:nvPr>
            <p:ph type="dt" sz="half" idx="10"/>
          </p:nvPr>
        </p:nvSpPr>
        <p:spPr/>
        <p:txBody>
          <a:bodyPr/>
          <a:lstStyle/>
          <a:p>
            <a:pPr>
              <a:defRPr/>
            </a:pPr>
            <a:fld id="{C28EBEE6-62D2-E64D-AF80-C93F0C67A48B}" type="datetime1">
              <a:rPr lang="en-US" altLang="en-US" smtClean="0"/>
              <a:t>2/17/20</a:t>
            </a:fld>
            <a:endParaRPr lang="en-US" altLang="en-US"/>
          </a:p>
        </p:txBody>
      </p:sp>
      <p:sp>
        <p:nvSpPr>
          <p:cNvPr id="13" name="Slide Number Placeholder 12">
            <a:extLst>
              <a:ext uri="{FF2B5EF4-FFF2-40B4-BE49-F238E27FC236}">
                <a16:creationId xmlns:a16="http://schemas.microsoft.com/office/drawing/2014/main" id="{9841CC2B-3FDE-2C48-892D-C7363A5C12B8}"/>
              </a:ext>
            </a:extLst>
          </p:cNvPr>
          <p:cNvSpPr>
            <a:spLocks noGrp="1"/>
          </p:cNvSpPr>
          <p:nvPr>
            <p:ph type="sldNum" sz="quarter" idx="12"/>
          </p:nvPr>
        </p:nvSpPr>
        <p:spPr/>
        <p:txBody>
          <a:bodyPr/>
          <a:lstStyle/>
          <a:p>
            <a:pPr>
              <a:defRPr/>
            </a:pPr>
            <a:fld id="{916BE9FD-BDF0-2E44-8BC5-10581D6F03E1}" type="slidenum">
              <a:rPr lang="en-US" altLang="en-US" smtClean="0"/>
              <a:pPr>
                <a:defRPr/>
              </a:pPr>
              <a:t>21</a:t>
            </a:fld>
            <a:endParaRPr lang="en-US" altLang="en-US"/>
          </a:p>
        </p:txBody>
      </p:sp>
    </p:spTree>
    <p:extLst>
      <p:ext uri="{BB962C8B-B14F-4D97-AF65-F5344CB8AC3E}">
        <p14:creationId xmlns:p14="http://schemas.microsoft.com/office/powerpoint/2010/main" val="66609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4346B18-D0EE-4C44-AF34-5DC264735501}"/>
              </a:ext>
            </a:extLst>
          </p:cNvPr>
          <p:cNvSpPr/>
          <p:nvPr/>
        </p:nvSpPr>
        <p:spPr>
          <a:xfrm>
            <a:off x="6178799" y="4931457"/>
            <a:ext cx="254615" cy="249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D8441-A482-A949-879A-8294D0A8FB34}"/>
              </a:ext>
            </a:extLst>
          </p:cNvPr>
          <p:cNvSpPr>
            <a:spLocks noGrp="1"/>
          </p:cNvSpPr>
          <p:nvPr>
            <p:ph type="title"/>
          </p:nvPr>
        </p:nvSpPr>
        <p:spPr>
          <a:xfrm>
            <a:off x="3319896" y="194089"/>
            <a:ext cx="5972420" cy="1143000"/>
          </a:xfrm>
        </p:spPr>
        <p:txBody>
          <a:bodyPr>
            <a:normAutofit fontScale="90000"/>
          </a:bodyPr>
          <a:lstStyle/>
          <a:p>
            <a:pPr>
              <a:defRPr/>
            </a:pPr>
            <a:r>
              <a:rPr lang="en-US" dirty="0"/>
              <a:t>Thermodynamic equations</a:t>
            </a:r>
          </a:p>
        </p:txBody>
      </p:sp>
      <p:pic>
        <p:nvPicPr>
          <p:cNvPr id="36866" name="Table Placeholder 3">
            <a:extLst>
              <a:ext uri="{FF2B5EF4-FFF2-40B4-BE49-F238E27FC236}">
                <a16:creationId xmlns:a16="http://schemas.microsoft.com/office/drawing/2014/main" id="{8E245DA5-82F7-9A4F-8A0E-8B26FB8BDD4D}"/>
              </a:ext>
            </a:extLst>
          </p:cNvPr>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t="1537" b="1537"/>
          <a:stretch>
            <a:fillRect/>
          </a:stretch>
        </p:blipFill>
        <p:spPr>
          <a:xfrm>
            <a:off x="1600200" y="1752601"/>
            <a:ext cx="8915400" cy="4708525"/>
          </a:xfrm>
        </p:spPr>
      </p:pic>
      <p:grpSp>
        <p:nvGrpSpPr>
          <p:cNvPr id="17" name="Group 16">
            <a:extLst>
              <a:ext uri="{FF2B5EF4-FFF2-40B4-BE49-F238E27FC236}">
                <a16:creationId xmlns:a16="http://schemas.microsoft.com/office/drawing/2014/main" id="{94B12C5F-306B-6B41-893C-359B691BA0D9}"/>
              </a:ext>
            </a:extLst>
          </p:cNvPr>
          <p:cNvGrpSpPr/>
          <p:nvPr/>
        </p:nvGrpSpPr>
        <p:grpSpPr>
          <a:xfrm>
            <a:off x="1600201" y="2057400"/>
            <a:ext cx="8915400" cy="4397748"/>
            <a:chOff x="1600201" y="2057400"/>
            <a:chExt cx="8915400" cy="4397748"/>
          </a:xfrm>
        </p:grpSpPr>
        <p:sp>
          <p:nvSpPr>
            <p:cNvPr id="3" name="TextBox 2">
              <a:extLst>
                <a:ext uri="{FF2B5EF4-FFF2-40B4-BE49-F238E27FC236}">
                  <a16:creationId xmlns:a16="http://schemas.microsoft.com/office/drawing/2014/main" id="{8E21FFD5-F1F5-574E-8D53-92CE3F7670D6}"/>
                </a:ext>
              </a:extLst>
            </p:cNvPr>
            <p:cNvSpPr txBox="1"/>
            <p:nvPr/>
          </p:nvSpPr>
          <p:spPr>
            <a:xfrm>
              <a:off x="1828800" y="2057400"/>
              <a:ext cx="963284" cy="523220"/>
            </a:xfrm>
            <a:prstGeom prst="rect">
              <a:avLst/>
            </a:prstGeom>
            <a:solidFill>
              <a:schemeClr val="bg1"/>
            </a:solidFill>
          </p:spPr>
          <p:txBody>
            <a:bodyPr wrap="square" rtlCol="0">
              <a:spAutoFit/>
            </a:bodyPr>
            <a:lstStyle/>
            <a:p>
              <a:r>
                <a:rPr lang="en-US" sz="1400" dirty="0"/>
                <a:t>Internal Energy</a:t>
              </a:r>
            </a:p>
          </p:txBody>
        </p:sp>
        <p:sp>
          <p:nvSpPr>
            <p:cNvPr id="5" name="TextBox 4">
              <a:extLst>
                <a:ext uri="{FF2B5EF4-FFF2-40B4-BE49-F238E27FC236}">
                  <a16:creationId xmlns:a16="http://schemas.microsoft.com/office/drawing/2014/main" id="{BB50DE23-8126-E94D-AD27-350853407D94}"/>
                </a:ext>
              </a:extLst>
            </p:cNvPr>
            <p:cNvSpPr txBox="1"/>
            <p:nvPr/>
          </p:nvSpPr>
          <p:spPr>
            <a:xfrm>
              <a:off x="1828800" y="2667000"/>
              <a:ext cx="971910" cy="738664"/>
            </a:xfrm>
            <a:prstGeom prst="rect">
              <a:avLst/>
            </a:prstGeom>
            <a:solidFill>
              <a:schemeClr val="bg1"/>
            </a:solidFill>
          </p:spPr>
          <p:txBody>
            <a:bodyPr wrap="square" rtlCol="0">
              <a:spAutoFit/>
            </a:bodyPr>
            <a:lstStyle/>
            <a:p>
              <a:r>
                <a:rPr lang="en-US" sz="1400" dirty="0" err="1"/>
                <a:t>Helmotz</a:t>
              </a:r>
              <a:r>
                <a:rPr lang="en-US" sz="1400" dirty="0"/>
                <a:t> Free Energy</a:t>
              </a:r>
            </a:p>
          </p:txBody>
        </p:sp>
        <p:sp>
          <p:nvSpPr>
            <p:cNvPr id="6" name="TextBox 5">
              <a:extLst>
                <a:ext uri="{FF2B5EF4-FFF2-40B4-BE49-F238E27FC236}">
                  <a16:creationId xmlns:a16="http://schemas.microsoft.com/office/drawing/2014/main" id="{474FCFF5-AFF1-A049-97BC-5FD0A30F7FD5}"/>
                </a:ext>
              </a:extLst>
            </p:cNvPr>
            <p:cNvSpPr txBox="1"/>
            <p:nvPr/>
          </p:nvSpPr>
          <p:spPr>
            <a:xfrm>
              <a:off x="1801484" y="3492045"/>
              <a:ext cx="990600" cy="307777"/>
            </a:xfrm>
            <a:prstGeom prst="rect">
              <a:avLst/>
            </a:prstGeom>
            <a:solidFill>
              <a:schemeClr val="bg1"/>
            </a:solidFill>
          </p:spPr>
          <p:txBody>
            <a:bodyPr wrap="square" rtlCol="0">
              <a:spAutoFit/>
            </a:bodyPr>
            <a:lstStyle/>
            <a:p>
              <a:r>
                <a:rPr lang="en-US" sz="1400" dirty="0"/>
                <a:t>Enthalpy</a:t>
              </a:r>
            </a:p>
          </p:txBody>
        </p:sp>
        <p:sp>
          <p:nvSpPr>
            <p:cNvPr id="7" name="TextBox 6">
              <a:extLst>
                <a:ext uri="{FF2B5EF4-FFF2-40B4-BE49-F238E27FC236}">
                  <a16:creationId xmlns:a16="http://schemas.microsoft.com/office/drawing/2014/main" id="{AA940754-001C-D443-82F9-23EA7C09202B}"/>
                </a:ext>
              </a:extLst>
            </p:cNvPr>
            <p:cNvSpPr txBox="1"/>
            <p:nvPr/>
          </p:nvSpPr>
          <p:spPr>
            <a:xfrm>
              <a:off x="1822875" y="3837010"/>
              <a:ext cx="971910" cy="523220"/>
            </a:xfrm>
            <a:prstGeom prst="rect">
              <a:avLst/>
            </a:prstGeom>
            <a:solidFill>
              <a:schemeClr val="bg1"/>
            </a:solidFill>
          </p:spPr>
          <p:txBody>
            <a:bodyPr wrap="square" rtlCol="0">
              <a:spAutoFit/>
            </a:bodyPr>
            <a:lstStyle/>
            <a:p>
              <a:r>
                <a:rPr lang="en-US" sz="1400" dirty="0"/>
                <a:t>Gibbs Free Energy</a:t>
              </a:r>
            </a:p>
          </p:txBody>
        </p:sp>
        <p:sp>
          <p:nvSpPr>
            <p:cNvPr id="8" name="TextBox 7">
              <a:extLst>
                <a:ext uri="{FF2B5EF4-FFF2-40B4-BE49-F238E27FC236}">
                  <a16:creationId xmlns:a16="http://schemas.microsoft.com/office/drawing/2014/main" id="{1D6207EB-822A-6C41-9EFF-2503AB1BCDDD}"/>
                </a:ext>
              </a:extLst>
            </p:cNvPr>
            <p:cNvSpPr txBox="1"/>
            <p:nvPr/>
          </p:nvSpPr>
          <p:spPr>
            <a:xfrm>
              <a:off x="1801484" y="4471373"/>
              <a:ext cx="999226" cy="1169551"/>
            </a:xfrm>
            <a:prstGeom prst="rect">
              <a:avLst/>
            </a:prstGeom>
            <a:solidFill>
              <a:schemeClr val="bg1"/>
            </a:solidFill>
          </p:spPr>
          <p:txBody>
            <a:bodyPr wrap="square" rtlCol="0">
              <a:spAutoFit/>
            </a:bodyPr>
            <a:lstStyle/>
            <a:p>
              <a:endParaRPr lang="en-US" sz="1400" dirty="0"/>
            </a:p>
            <a:p>
              <a:r>
                <a:rPr lang="en-US" sz="1400" dirty="0"/>
                <a:t>Landau</a:t>
              </a:r>
            </a:p>
            <a:p>
              <a:r>
                <a:rPr lang="en-US" sz="1400" dirty="0"/>
                <a:t>Potential</a:t>
              </a:r>
            </a:p>
            <a:p>
              <a:endParaRPr lang="en-US" sz="1400" dirty="0"/>
            </a:p>
            <a:p>
              <a:endParaRPr lang="en-US" sz="1400" dirty="0"/>
            </a:p>
          </p:txBody>
        </p:sp>
        <p:sp>
          <p:nvSpPr>
            <p:cNvPr id="4" name="TextBox 3">
              <a:extLst>
                <a:ext uri="{FF2B5EF4-FFF2-40B4-BE49-F238E27FC236}">
                  <a16:creationId xmlns:a16="http://schemas.microsoft.com/office/drawing/2014/main" id="{86DEAA80-E8F3-FE46-89F5-8EBD7E7CFF19}"/>
                </a:ext>
              </a:extLst>
            </p:cNvPr>
            <p:cNvSpPr txBox="1"/>
            <p:nvPr/>
          </p:nvSpPr>
          <p:spPr>
            <a:xfrm>
              <a:off x="1600201" y="5531818"/>
              <a:ext cx="8915400" cy="923330"/>
            </a:xfrm>
            <a:prstGeom prst="rect">
              <a:avLst/>
            </a:prstGeom>
            <a:solidFill>
              <a:schemeClr val="bg1"/>
            </a:solidFill>
          </p:spPr>
          <p:txBody>
            <a:bodyPr wrap="square" rtlCol="0">
              <a:spAutoFit/>
            </a:bodyPr>
            <a:lstStyle/>
            <a:p>
              <a:r>
                <a:rPr lang="en-US" i="1" dirty="0"/>
                <a:t>Where: T= temperature, S= </a:t>
              </a:r>
              <a:r>
                <a:rPr lang="en-US" i="1" dirty="0" err="1"/>
                <a:t>enthropy</a:t>
              </a:r>
              <a:r>
                <a:rPr lang="en-US" i="1" dirty="0"/>
                <a:t>, P= pressure, V=Volume, N</a:t>
              </a:r>
              <a:r>
                <a:rPr lang="en-US" i="1" baseline="-25000" dirty="0"/>
                <a:t>i</a:t>
              </a:r>
              <a:r>
                <a:rPr lang="en-US" i="1" dirty="0"/>
                <a:t> is the number of particles and </a:t>
              </a:r>
              <a:r>
                <a:rPr lang="en-US" i="1" dirty="0">
                  <a:latin typeface="Symbol" pitchFamily="2" charset="2"/>
                </a:rPr>
                <a:t>m</a:t>
              </a:r>
              <a:r>
                <a:rPr lang="en-US" i="1" dirty="0"/>
                <a:t> is the chemical potential</a:t>
              </a:r>
            </a:p>
            <a:p>
              <a:endParaRPr lang="en-US" i="1" dirty="0"/>
            </a:p>
          </p:txBody>
        </p:sp>
      </p:grpSp>
      <p:grpSp>
        <p:nvGrpSpPr>
          <p:cNvPr id="16" name="Group 15">
            <a:extLst>
              <a:ext uri="{FF2B5EF4-FFF2-40B4-BE49-F238E27FC236}">
                <a16:creationId xmlns:a16="http://schemas.microsoft.com/office/drawing/2014/main" id="{89DB2063-7770-AF4B-8632-140440C17B48}"/>
              </a:ext>
            </a:extLst>
          </p:cNvPr>
          <p:cNvGrpSpPr/>
          <p:nvPr/>
        </p:nvGrpSpPr>
        <p:grpSpPr>
          <a:xfrm>
            <a:off x="1822875" y="1601291"/>
            <a:ext cx="9605357" cy="456109"/>
            <a:chOff x="1822875" y="1669474"/>
            <a:chExt cx="9605357" cy="456109"/>
          </a:xfrm>
        </p:grpSpPr>
        <p:sp>
          <p:nvSpPr>
            <p:cNvPr id="10" name="TextBox 9">
              <a:extLst>
                <a:ext uri="{FF2B5EF4-FFF2-40B4-BE49-F238E27FC236}">
                  <a16:creationId xmlns:a16="http://schemas.microsoft.com/office/drawing/2014/main" id="{1048F18B-0880-074A-B635-024FB8406BFF}"/>
                </a:ext>
              </a:extLst>
            </p:cNvPr>
            <p:cNvSpPr txBox="1"/>
            <p:nvPr/>
          </p:nvSpPr>
          <p:spPr>
            <a:xfrm>
              <a:off x="1822875" y="1669474"/>
              <a:ext cx="809007" cy="369332"/>
            </a:xfrm>
            <a:prstGeom prst="rect">
              <a:avLst/>
            </a:prstGeom>
            <a:solidFill>
              <a:schemeClr val="bg1"/>
            </a:solidFill>
          </p:spPr>
          <p:txBody>
            <a:bodyPr wrap="square" rtlCol="0">
              <a:spAutoFit/>
            </a:bodyPr>
            <a:lstStyle/>
            <a:p>
              <a:r>
                <a:rPr lang="en-US" dirty="0"/>
                <a:t>Name</a:t>
              </a:r>
            </a:p>
          </p:txBody>
        </p:sp>
        <p:sp>
          <p:nvSpPr>
            <p:cNvPr id="12" name="TextBox 11">
              <a:extLst>
                <a:ext uri="{FF2B5EF4-FFF2-40B4-BE49-F238E27FC236}">
                  <a16:creationId xmlns:a16="http://schemas.microsoft.com/office/drawing/2014/main" id="{C6FAC8AE-5B3E-6847-84FF-526653D150E4}"/>
                </a:ext>
              </a:extLst>
            </p:cNvPr>
            <p:cNvSpPr txBox="1"/>
            <p:nvPr/>
          </p:nvSpPr>
          <p:spPr>
            <a:xfrm>
              <a:off x="2854557" y="1671996"/>
              <a:ext cx="2258132" cy="369332"/>
            </a:xfrm>
            <a:prstGeom prst="rect">
              <a:avLst/>
            </a:prstGeom>
            <a:solidFill>
              <a:schemeClr val="bg1"/>
            </a:solidFill>
          </p:spPr>
          <p:txBody>
            <a:bodyPr wrap="square" rtlCol="0">
              <a:spAutoFit/>
            </a:bodyPr>
            <a:lstStyle/>
            <a:p>
              <a:r>
                <a:rPr lang="en-US" dirty="0"/>
                <a:t>Formula</a:t>
              </a:r>
            </a:p>
          </p:txBody>
        </p:sp>
        <p:sp>
          <p:nvSpPr>
            <p:cNvPr id="13" name="TextBox 12">
              <a:extLst>
                <a:ext uri="{FF2B5EF4-FFF2-40B4-BE49-F238E27FC236}">
                  <a16:creationId xmlns:a16="http://schemas.microsoft.com/office/drawing/2014/main" id="{6ED2A1C4-588B-7644-8BD8-213A459C2613}"/>
                </a:ext>
              </a:extLst>
            </p:cNvPr>
            <p:cNvSpPr txBox="1"/>
            <p:nvPr/>
          </p:nvSpPr>
          <p:spPr>
            <a:xfrm>
              <a:off x="6025321" y="1680117"/>
              <a:ext cx="2673405" cy="369332"/>
            </a:xfrm>
            <a:prstGeom prst="rect">
              <a:avLst/>
            </a:prstGeom>
            <a:solidFill>
              <a:schemeClr val="bg1"/>
            </a:solidFill>
          </p:spPr>
          <p:txBody>
            <a:bodyPr wrap="square" rtlCol="0">
              <a:spAutoFit/>
            </a:bodyPr>
            <a:lstStyle/>
            <a:p>
              <a:r>
                <a:rPr lang="en-US" dirty="0"/>
                <a:t>Fundamental equations</a:t>
              </a:r>
            </a:p>
          </p:txBody>
        </p:sp>
        <p:sp>
          <p:nvSpPr>
            <p:cNvPr id="14" name="TextBox 13">
              <a:extLst>
                <a:ext uri="{FF2B5EF4-FFF2-40B4-BE49-F238E27FC236}">
                  <a16:creationId xmlns:a16="http://schemas.microsoft.com/office/drawing/2014/main" id="{C029AE0F-5308-BF41-A89F-7F6ABB59D2BF}"/>
                </a:ext>
              </a:extLst>
            </p:cNvPr>
            <p:cNvSpPr txBox="1"/>
            <p:nvPr/>
          </p:nvSpPr>
          <p:spPr>
            <a:xfrm>
              <a:off x="9170100" y="1756251"/>
              <a:ext cx="2258132" cy="369332"/>
            </a:xfrm>
            <a:prstGeom prst="rect">
              <a:avLst/>
            </a:prstGeom>
            <a:solidFill>
              <a:schemeClr val="bg1"/>
            </a:solidFill>
          </p:spPr>
          <p:txBody>
            <a:bodyPr wrap="square" rtlCol="0">
              <a:spAutoFit/>
            </a:bodyPr>
            <a:lstStyle/>
            <a:p>
              <a:r>
                <a:rPr lang="en-US" dirty="0"/>
                <a:t>Variables</a:t>
              </a:r>
            </a:p>
          </p:txBody>
        </p:sp>
      </p:grpSp>
      <p:sp>
        <p:nvSpPr>
          <p:cNvPr id="15" name="TextBox 14">
            <a:extLst>
              <a:ext uri="{FF2B5EF4-FFF2-40B4-BE49-F238E27FC236}">
                <a16:creationId xmlns:a16="http://schemas.microsoft.com/office/drawing/2014/main" id="{190DA031-EEC7-B347-BF9F-4FA0F6965DD8}"/>
              </a:ext>
            </a:extLst>
          </p:cNvPr>
          <p:cNvSpPr txBox="1"/>
          <p:nvPr/>
        </p:nvSpPr>
        <p:spPr>
          <a:xfrm>
            <a:off x="3109172" y="2222402"/>
            <a:ext cx="1984005" cy="307777"/>
          </a:xfrm>
          <a:prstGeom prst="rect">
            <a:avLst/>
          </a:prstGeom>
          <a:solidFill>
            <a:schemeClr val="bg1"/>
          </a:solidFill>
        </p:spPr>
        <p:txBody>
          <a:bodyPr wrap="none" rtlCol="0">
            <a:spAutoFit/>
          </a:bodyPr>
          <a:lstStyle/>
          <a:p>
            <a:r>
              <a:rPr lang="en-US" sz="1400" dirty="0"/>
              <a:t>(depends on the system)</a:t>
            </a:r>
          </a:p>
        </p:txBody>
      </p:sp>
      <p:sp>
        <p:nvSpPr>
          <p:cNvPr id="18" name="Rectangle 17">
            <a:extLst>
              <a:ext uri="{FF2B5EF4-FFF2-40B4-BE49-F238E27FC236}">
                <a16:creationId xmlns:a16="http://schemas.microsoft.com/office/drawing/2014/main" id="{38BA0E78-0164-1745-82F7-102177CF4B75}"/>
              </a:ext>
            </a:extLst>
          </p:cNvPr>
          <p:cNvSpPr/>
          <p:nvPr/>
        </p:nvSpPr>
        <p:spPr>
          <a:xfrm>
            <a:off x="6057900" y="1388444"/>
            <a:ext cx="4947479" cy="4223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82CF7EE-F940-3C42-B4E3-42ADD73423EA}"/>
              </a:ext>
            </a:extLst>
          </p:cNvPr>
          <p:cNvSpPr/>
          <p:nvPr/>
        </p:nvSpPr>
        <p:spPr>
          <a:xfrm>
            <a:off x="2854557" y="4904509"/>
            <a:ext cx="254615" cy="249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ate Placeholder 22">
            <a:extLst>
              <a:ext uri="{FF2B5EF4-FFF2-40B4-BE49-F238E27FC236}">
                <a16:creationId xmlns:a16="http://schemas.microsoft.com/office/drawing/2014/main" id="{3D68271D-74DC-6243-9C2D-7CD911B5C08B}"/>
              </a:ext>
            </a:extLst>
          </p:cNvPr>
          <p:cNvSpPr>
            <a:spLocks noGrp="1"/>
          </p:cNvSpPr>
          <p:nvPr>
            <p:ph type="dt" sz="half" idx="10"/>
          </p:nvPr>
        </p:nvSpPr>
        <p:spPr/>
        <p:txBody>
          <a:bodyPr/>
          <a:lstStyle/>
          <a:p>
            <a:pPr>
              <a:defRPr/>
            </a:pPr>
            <a:fld id="{E9EB2C95-0BF2-7B4E-A1A1-1D92FCBAD5ED}" type="datetime1">
              <a:rPr lang="en-US" altLang="en-US" smtClean="0"/>
              <a:t>2/17/20</a:t>
            </a:fld>
            <a:endParaRPr lang="en-US" altLang="en-US"/>
          </a:p>
        </p:txBody>
      </p:sp>
      <p:sp>
        <p:nvSpPr>
          <p:cNvPr id="24" name="Slide Number Placeholder 23">
            <a:extLst>
              <a:ext uri="{FF2B5EF4-FFF2-40B4-BE49-F238E27FC236}">
                <a16:creationId xmlns:a16="http://schemas.microsoft.com/office/drawing/2014/main" id="{09853A11-91CF-604B-9455-D9B3513D6497}"/>
              </a:ext>
            </a:extLst>
          </p:cNvPr>
          <p:cNvSpPr>
            <a:spLocks noGrp="1"/>
          </p:cNvSpPr>
          <p:nvPr>
            <p:ph type="sldNum" sz="quarter" idx="12"/>
          </p:nvPr>
        </p:nvSpPr>
        <p:spPr/>
        <p:txBody>
          <a:bodyPr/>
          <a:lstStyle/>
          <a:p>
            <a:pPr>
              <a:defRPr/>
            </a:pPr>
            <a:fld id="{916BE9FD-BDF0-2E44-8BC5-10581D6F03E1}" type="slidenum">
              <a:rPr lang="en-US" altLang="en-US" smtClean="0"/>
              <a:pPr>
                <a:defRPr/>
              </a:pPr>
              <a:t>22</a:t>
            </a:fld>
            <a:endParaRPr lang="en-US" altLang="en-US"/>
          </a:p>
        </p:txBody>
      </p:sp>
    </p:spTree>
    <p:extLst>
      <p:ext uri="{BB962C8B-B14F-4D97-AF65-F5344CB8AC3E}">
        <p14:creationId xmlns:p14="http://schemas.microsoft.com/office/powerpoint/2010/main" val="36072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0BD7-A2F3-1343-B469-31BA834CD171}"/>
              </a:ext>
            </a:extLst>
          </p:cNvPr>
          <p:cNvSpPr>
            <a:spLocks noGrp="1"/>
          </p:cNvSpPr>
          <p:nvPr>
            <p:ph type="title"/>
          </p:nvPr>
        </p:nvSpPr>
        <p:spPr/>
        <p:txBody>
          <a:bodyPr/>
          <a:lstStyle/>
          <a:p>
            <a:pPr>
              <a:defRPr/>
            </a:pPr>
            <a:endParaRPr lang="en-US" dirty="0"/>
          </a:p>
        </p:txBody>
      </p:sp>
      <p:sp>
        <p:nvSpPr>
          <p:cNvPr id="3" name="Rectangle 2">
            <a:extLst>
              <a:ext uri="{FF2B5EF4-FFF2-40B4-BE49-F238E27FC236}">
                <a16:creationId xmlns:a16="http://schemas.microsoft.com/office/drawing/2014/main" id="{6B3A34AA-8924-144B-931B-99F55F492481}"/>
              </a:ext>
            </a:extLst>
          </p:cNvPr>
          <p:cNvSpPr/>
          <p:nvPr/>
        </p:nvSpPr>
        <p:spPr>
          <a:xfrm>
            <a:off x="1961561" y="1628036"/>
            <a:ext cx="8728435" cy="4801314"/>
          </a:xfrm>
          <a:prstGeom prst="rect">
            <a:avLst/>
          </a:prstGeom>
          <a:solidFill>
            <a:schemeClr val="bg1"/>
          </a:solidFill>
        </p:spPr>
        <p:txBody>
          <a:bodyPr wrap="square">
            <a:spAutoFit/>
          </a:bodyPr>
          <a:lstStyle/>
          <a:p>
            <a:endParaRPr lang="en-US" dirty="0"/>
          </a:p>
          <a:p>
            <a:r>
              <a:rPr lang="en-US" dirty="0"/>
              <a:t>Helmholtz free energy is often represented by F (particularly in physics), although IUPAC prefers the symbol A (which is used primarily in chemistry). </a:t>
            </a:r>
          </a:p>
          <a:p>
            <a:endParaRPr lang="en-US" dirty="0"/>
          </a:p>
          <a:p>
            <a:r>
              <a:rPr lang="en-US" dirty="0"/>
              <a:t>It can be shown that the knowledge of one of the thermodynamic potentials based on their natural variables allows obtaining all the thermodynamic variables of the system. This is possible by using the </a:t>
            </a:r>
            <a:r>
              <a:rPr lang="en-US" b="1" dirty="0">
                <a:solidFill>
                  <a:srgbClr val="005DF2"/>
                </a:solidFill>
              </a:rPr>
              <a:t>four Maxwell relationships for thermodynamics</a:t>
            </a:r>
            <a:r>
              <a:rPr lang="en-US" dirty="0"/>
              <a:t>, partial derivative equations that relate state variables to thermodynamic potentials. </a:t>
            </a:r>
          </a:p>
          <a:p>
            <a:endParaRPr lang="en-US" dirty="0"/>
          </a:p>
          <a:p>
            <a:r>
              <a:rPr lang="en-US" dirty="0"/>
              <a:t>Each thermodynamic potential, under this point of view, is not only a physical quantity to which a value (real number) that we can eventually measure, but more properly must be seen as a mathematical functional dependence, which contains all the information of the system. </a:t>
            </a:r>
          </a:p>
          <a:p>
            <a:endParaRPr lang="en-US" dirty="0"/>
          </a:p>
          <a:p>
            <a:r>
              <a:rPr lang="en-US" dirty="0"/>
              <a:t>This is why we talk about the "natural variables" of each potential: they are the magnitudes that play the role of independent variables in the function associated with the potential </a:t>
            </a:r>
          </a:p>
          <a:p>
            <a:endParaRPr lang="en-US" dirty="0"/>
          </a:p>
        </p:txBody>
      </p:sp>
      <p:sp>
        <p:nvSpPr>
          <p:cNvPr id="6" name="Date Placeholder 5">
            <a:extLst>
              <a:ext uri="{FF2B5EF4-FFF2-40B4-BE49-F238E27FC236}">
                <a16:creationId xmlns:a16="http://schemas.microsoft.com/office/drawing/2014/main" id="{027816C8-48BD-354B-BBB3-46FFEAB531B6}"/>
              </a:ext>
            </a:extLst>
          </p:cNvPr>
          <p:cNvSpPr>
            <a:spLocks noGrp="1"/>
          </p:cNvSpPr>
          <p:nvPr>
            <p:ph type="dt" sz="half" idx="10"/>
          </p:nvPr>
        </p:nvSpPr>
        <p:spPr/>
        <p:txBody>
          <a:bodyPr/>
          <a:lstStyle/>
          <a:p>
            <a:pPr>
              <a:defRPr/>
            </a:pPr>
            <a:fld id="{247D7CB6-0C02-1749-9B68-91C8E88B5D13}" type="datetime1">
              <a:rPr lang="en-US" altLang="en-US" smtClean="0"/>
              <a:t>2/17/20</a:t>
            </a:fld>
            <a:endParaRPr lang="en-US" altLang="en-US"/>
          </a:p>
        </p:txBody>
      </p:sp>
      <p:sp>
        <p:nvSpPr>
          <p:cNvPr id="7" name="Slide Number Placeholder 6">
            <a:extLst>
              <a:ext uri="{FF2B5EF4-FFF2-40B4-BE49-F238E27FC236}">
                <a16:creationId xmlns:a16="http://schemas.microsoft.com/office/drawing/2014/main" id="{9349F30E-8043-544F-A97C-DFEAEFD8F699}"/>
              </a:ext>
            </a:extLst>
          </p:cNvPr>
          <p:cNvSpPr>
            <a:spLocks noGrp="1"/>
          </p:cNvSpPr>
          <p:nvPr>
            <p:ph type="sldNum" sz="quarter" idx="12"/>
          </p:nvPr>
        </p:nvSpPr>
        <p:spPr/>
        <p:txBody>
          <a:bodyPr/>
          <a:lstStyle/>
          <a:p>
            <a:pPr>
              <a:defRPr/>
            </a:pPr>
            <a:fld id="{916BE9FD-BDF0-2E44-8BC5-10581D6F03E1}" type="slidenum">
              <a:rPr lang="en-US" altLang="en-US" smtClean="0"/>
              <a:pPr>
                <a:defRPr/>
              </a:pPr>
              <a:t>23</a:t>
            </a:fld>
            <a:endParaRPr lang="en-US" altLang="en-US"/>
          </a:p>
        </p:txBody>
      </p:sp>
    </p:spTree>
    <p:extLst>
      <p:ext uri="{BB962C8B-B14F-4D97-AF65-F5344CB8AC3E}">
        <p14:creationId xmlns:p14="http://schemas.microsoft.com/office/powerpoint/2010/main" val="3877345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40303ECE-7AAC-6E4E-8A0F-29E7EE041C30}"/>
              </a:ext>
            </a:extLst>
          </p:cNvPr>
          <p:cNvSpPr>
            <a:spLocks noGrp="1"/>
          </p:cNvSpPr>
          <p:nvPr>
            <p:ph type="title" sz="quarter"/>
          </p:nvPr>
        </p:nvSpPr>
        <p:spPr bwMode="auto">
          <a:xfrm>
            <a:off x="-46223" y="-63616"/>
            <a:ext cx="12192000" cy="1143000"/>
          </a:xfr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algn="ctr" eaLnBrk="1" hangingPunct="1">
              <a:defRPr/>
            </a:pPr>
            <a:r>
              <a:rPr lang="es-MX" b="1" dirty="0">
                <a:solidFill>
                  <a:srgbClr val="1625FF"/>
                </a:solidFill>
              </a:rPr>
              <a:t>Chemical Potential and Surface Tension</a:t>
            </a:r>
            <a:endParaRPr lang="en-US" b="1" dirty="0">
              <a:solidFill>
                <a:srgbClr val="1625FF"/>
              </a:solidFill>
            </a:endParaRPr>
          </a:p>
        </p:txBody>
      </p:sp>
      <p:pic>
        <p:nvPicPr>
          <p:cNvPr id="2" name="Picture 1">
            <a:extLst>
              <a:ext uri="{FF2B5EF4-FFF2-40B4-BE49-F238E27FC236}">
                <a16:creationId xmlns:a16="http://schemas.microsoft.com/office/drawing/2014/main" id="{D89FCE09-62E6-E641-84AF-87138D691614}"/>
              </a:ext>
            </a:extLst>
          </p:cNvPr>
          <p:cNvPicPr>
            <a:picLocks noChangeAspect="1"/>
          </p:cNvPicPr>
          <p:nvPr/>
        </p:nvPicPr>
        <p:blipFill>
          <a:blip r:embed="rId2"/>
          <a:stretch>
            <a:fillRect/>
          </a:stretch>
        </p:blipFill>
        <p:spPr>
          <a:xfrm>
            <a:off x="3631676" y="1079384"/>
            <a:ext cx="4511923" cy="5504002"/>
          </a:xfrm>
          <a:prstGeom prst="rect">
            <a:avLst/>
          </a:prstGeom>
        </p:spPr>
      </p:pic>
      <p:sp>
        <p:nvSpPr>
          <p:cNvPr id="15" name="TextBox 14">
            <a:extLst>
              <a:ext uri="{FF2B5EF4-FFF2-40B4-BE49-F238E27FC236}">
                <a16:creationId xmlns:a16="http://schemas.microsoft.com/office/drawing/2014/main" id="{976F4CBC-88D3-3049-8368-370DACE34470}"/>
              </a:ext>
            </a:extLst>
          </p:cNvPr>
          <p:cNvSpPr txBox="1"/>
          <p:nvPr/>
        </p:nvSpPr>
        <p:spPr>
          <a:xfrm>
            <a:off x="8473999" y="1038679"/>
            <a:ext cx="3347499" cy="646331"/>
          </a:xfrm>
          <a:prstGeom prst="rect">
            <a:avLst/>
          </a:prstGeom>
          <a:noFill/>
        </p:spPr>
        <p:txBody>
          <a:bodyPr wrap="square" rtlCol="0">
            <a:spAutoFit/>
          </a:bodyPr>
          <a:lstStyle/>
          <a:p>
            <a:r>
              <a:rPr lang="en-US" dirty="0"/>
              <a:t>NOTE: Here Omega is the atomic volume not the Landau Potential </a:t>
            </a:r>
          </a:p>
        </p:txBody>
      </p:sp>
      <p:sp>
        <p:nvSpPr>
          <p:cNvPr id="11" name="TextBox 10">
            <a:extLst>
              <a:ext uri="{FF2B5EF4-FFF2-40B4-BE49-F238E27FC236}">
                <a16:creationId xmlns:a16="http://schemas.microsoft.com/office/drawing/2014/main" id="{87FF063E-BCA2-014B-83F4-E2BF242632C7}"/>
              </a:ext>
            </a:extLst>
          </p:cNvPr>
          <p:cNvSpPr txBox="1"/>
          <p:nvPr/>
        </p:nvSpPr>
        <p:spPr>
          <a:xfrm>
            <a:off x="8436329" y="2922285"/>
            <a:ext cx="3646155" cy="923330"/>
          </a:xfrm>
          <a:prstGeom prst="rect">
            <a:avLst/>
          </a:prstGeom>
          <a:noFill/>
        </p:spPr>
        <p:txBody>
          <a:bodyPr wrap="square" rtlCol="0">
            <a:spAutoFit/>
          </a:bodyPr>
          <a:lstStyle/>
          <a:p>
            <a:r>
              <a:rPr lang="en-US" dirty="0"/>
              <a:t>NOTE: </a:t>
            </a:r>
            <a:r>
              <a:rPr lang="en-US" dirty="0" err="1"/>
              <a:t>Miu</a:t>
            </a:r>
            <a:r>
              <a:rPr lang="en-US" dirty="0"/>
              <a:t> is the chemical potential</a:t>
            </a:r>
          </a:p>
          <a:p>
            <a:r>
              <a:rPr lang="en-US" dirty="0"/>
              <a:t>            gamma is the surface energy</a:t>
            </a:r>
          </a:p>
          <a:p>
            <a:r>
              <a:rPr lang="en-US" dirty="0"/>
              <a:t>            n is the number of particles </a:t>
            </a:r>
          </a:p>
        </p:txBody>
      </p:sp>
      <p:sp>
        <p:nvSpPr>
          <p:cNvPr id="8" name="Rectangle 7">
            <a:extLst>
              <a:ext uri="{FF2B5EF4-FFF2-40B4-BE49-F238E27FC236}">
                <a16:creationId xmlns:a16="http://schemas.microsoft.com/office/drawing/2014/main" id="{42D0B434-4B0A-F245-AF5C-B2919153C3EE}"/>
              </a:ext>
            </a:extLst>
          </p:cNvPr>
          <p:cNvSpPr/>
          <p:nvPr/>
        </p:nvSpPr>
        <p:spPr>
          <a:xfrm>
            <a:off x="235528" y="2693336"/>
            <a:ext cx="3103418" cy="138545"/>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E048E35-6491-AE42-8A88-E52AAEFB84CD}"/>
              </a:ext>
            </a:extLst>
          </p:cNvPr>
          <p:cNvSpPr/>
          <p:nvPr/>
        </p:nvSpPr>
        <p:spPr>
          <a:xfrm>
            <a:off x="1814524" y="1554865"/>
            <a:ext cx="326787"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07F58E95-AABC-214F-AB49-FB40652DC07A}"/>
              </a:ext>
            </a:extLst>
          </p:cNvPr>
          <p:cNvCxnSpPr/>
          <p:nvPr/>
        </p:nvCxnSpPr>
        <p:spPr>
          <a:xfrm flipV="1">
            <a:off x="811274" y="1818101"/>
            <a:ext cx="975963" cy="8752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EA4505-C237-CB40-BAB1-FCC7613976B5}"/>
              </a:ext>
            </a:extLst>
          </p:cNvPr>
          <p:cNvSpPr txBox="1"/>
          <p:nvPr/>
        </p:nvSpPr>
        <p:spPr>
          <a:xfrm>
            <a:off x="1033548" y="2831881"/>
            <a:ext cx="1263295" cy="369332"/>
          </a:xfrm>
          <a:prstGeom prst="rect">
            <a:avLst/>
          </a:prstGeom>
          <a:noFill/>
        </p:spPr>
        <p:txBody>
          <a:bodyPr wrap="none" rtlCol="0">
            <a:spAutoFit/>
          </a:bodyPr>
          <a:lstStyle/>
          <a:p>
            <a:r>
              <a:rPr lang="en-US" dirty="0"/>
              <a:t>Flat surface</a:t>
            </a:r>
          </a:p>
        </p:txBody>
      </p:sp>
      <p:sp>
        <p:nvSpPr>
          <p:cNvPr id="16" name="TextBox 15">
            <a:extLst>
              <a:ext uri="{FF2B5EF4-FFF2-40B4-BE49-F238E27FC236}">
                <a16:creationId xmlns:a16="http://schemas.microsoft.com/office/drawing/2014/main" id="{782D3A55-99C2-F84C-B642-435A3C3777E8}"/>
              </a:ext>
            </a:extLst>
          </p:cNvPr>
          <p:cNvSpPr txBox="1"/>
          <p:nvPr/>
        </p:nvSpPr>
        <p:spPr>
          <a:xfrm>
            <a:off x="235528" y="3245451"/>
            <a:ext cx="3103418" cy="923330"/>
          </a:xfrm>
          <a:prstGeom prst="rect">
            <a:avLst/>
          </a:prstGeom>
          <a:noFill/>
        </p:spPr>
        <p:txBody>
          <a:bodyPr wrap="square" rtlCol="0">
            <a:spAutoFit/>
          </a:bodyPr>
          <a:lstStyle/>
          <a:p>
            <a:r>
              <a:rPr lang="en-US" dirty="0"/>
              <a:t>Migration of chemical species from a flat surface to a spherical particle</a:t>
            </a:r>
          </a:p>
        </p:txBody>
      </p:sp>
      <p:sp>
        <p:nvSpPr>
          <p:cNvPr id="21" name="Oval 20">
            <a:extLst>
              <a:ext uri="{FF2B5EF4-FFF2-40B4-BE49-F238E27FC236}">
                <a16:creationId xmlns:a16="http://schemas.microsoft.com/office/drawing/2014/main" id="{047ADBA0-4B47-EA44-A248-60CA1B7561EB}"/>
              </a:ext>
            </a:extLst>
          </p:cNvPr>
          <p:cNvSpPr/>
          <p:nvPr/>
        </p:nvSpPr>
        <p:spPr>
          <a:xfrm>
            <a:off x="4946073" y="1231699"/>
            <a:ext cx="421781" cy="3231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0275C0D-6840-EC44-8556-FB93C2C298BA}"/>
              </a:ext>
            </a:extLst>
          </p:cNvPr>
          <p:cNvSpPr txBox="1"/>
          <p:nvPr/>
        </p:nvSpPr>
        <p:spPr>
          <a:xfrm>
            <a:off x="8521469" y="4316333"/>
            <a:ext cx="3252557" cy="369332"/>
          </a:xfrm>
          <a:prstGeom prst="rect">
            <a:avLst/>
          </a:prstGeom>
          <a:noFill/>
        </p:spPr>
        <p:txBody>
          <a:bodyPr wrap="none" rtlCol="0">
            <a:spAutoFit/>
          </a:bodyPr>
          <a:lstStyle/>
          <a:p>
            <a:r>
              <a:rPr lang="en-US" dirty="0"/>
              <a:t>Similar to the Young-Laplace </a:t>
            </a:r>
            <a:r>
              <a:rPr lang="en-US" dirty="0" err="1"/>
              <a:t>eqn</a:t>
            </a:r>
            <a:endParaRPr lang="en-US" dirty="0"/>
          </a:p>
        </p:txBody>
      </p:sp>
      <p:sp>
        <p:nvSpPr>
          <p:cNvPr id="24" name="TextBox 23">
            <a:extLst>
              <a:ext uri="{FF2B5EF4-FFF2-40B4-BE49-F238E27FC236}">
                <a16:creationId xmlns:a16="http://schemas.microsoft.com/office/drawing/2014/main" id="{F9272688-B797-9346-A540-C863D3DF872F}"/>
              </a:ext>
            </a:extLst>
          </p:cNvPr>
          <p:cNvSpPr txBox="1"/>
          <p:nvPr/>
        </p:nvSpPr>
        <p:spPr>
          <a:xfrm>
            <a:off x="3712779" y="5817475"/>
            <a:ext cx="442750" cy="369332"/>
          </a:xfrm>
          <a:prstGeom prst="rect">
            <a:avLst/>
          </a:prstGeom>
          <a:noFill/>
        </p:spPr>
        <p:txBody>
          <a:bodyPr wrap="none" rtlCol="0">
            <a:spAutoFit/>
          </a:bodyPr>
          <a:lstStyle/>
          <a:p>
            <a:r>
              <a:rPr lang="en-US" dirty="0"/>
              <a:t>(1)</a:t>
            </a:r>
          </a:p>
        </p:txBody>
      </p:sp>
      <p:sp>
        <p:nvSpPr>
          <p:cNvPr id="5" name="Date Placeholder 4">
            <a:extLst>
              <a:ext uri="{FF2B5EF4-FFF2-40B4-BE49-F238E27FC236}">
                <a16:creationId xmlns:a16="http://schemas.microsoft.com/office/drawing/2014/main" id="{1EEF62E8-D820-4D4A-94A5-609DF8B68BE6}"/>
              </a:ext>
            </a:extLst>
          </p:cNvPr>
          <p:cNvSpPr>
            <a:spLocks noGrp="1"/>
          </p:cNvSpPr>
          <p:nvPr>
            <p:ph type="dt" sz="half" idx="10"/>
          </p:nvPr>
        </p:nvSpPr>
        <p:spPr/>
        <p:txBody>
          <a:bodyPr/>
          <a:lstStyle/>
          <a:p>
            <a:pPr>
              <a:defRPr/>
            </a:pPr>
            <a:fld id="{9CE1849B-EA06-B946-A64F-CA8196FB436B}" type="datetime1">
              <a:rPr lang="en-US" altLang="en-US" smtClean="0"/>
              <a:t>2/17/20</a:t>
            </a:fld>
            <a:endParaRPr lang="en-US" altLang="en-US"/>
          </a:p>
        </p:txBody>
      </p:sp>
      <p:sp>
        <p:nvSpPr>
          <p:cNvPr id="6" name="Slide Number Placeholder 5">
            <a:extLst>
              <a:ext uri="{FF2B5EF4-FFF2-40B4-BE49-F238E27FC236}">
                <a16:creationId xmlns:a16="http://schemas.microsoft.com/office/drawing/2014/main" id="{DBE3D279-A929-5D42-B24F-22F2FF6EB56E}"/>
              </a:ext>
            </a:extLst>
          </p:cNvPr>
          <p:cNvSpPr>
            <a:spLocks noGrp="1"/>
          </p:cNvSpPr>
          <p:nvPr>
            <p:ph type="sldNum" sz="quarter" idx="12"/>
          </p:nvPr>
        </p:nvSpPr>
        <p:spPr/>
        <p:txBody>
          <a:bodyPr/>
          <a:lstStyle/>
          <a:p>
            <a:pPr>
              <a:defRPr/>
            </a:pPr>
            <a:fld id="{6F5E516D-EFB5-6149-B55D-B02C62426944}" type="slidenum">
              <a:rPr lang="en-US" altLang="en-US" smtClean="0"/>
              <a:pPr>
                <a:defRPr/>
              </a:pPr>
              <a:t>24</a:t>
            </a:fld>
            <a:endParaRPr lang="en-US" altLang="en-US"/>
          </a:p>
        </p:txBody>
      </p:sp>
    </p:spTree>
    <p:extLst>
      <p:ext uri="{BB962C8B-B14F-4D97-AF65-F5344CB8AC3E}">
        <p14:creationId xmlns:p14="http://schemas.microsoft.com/office/powerpoint/2010/main" val="426641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EAD7485-6A07-AC4B-92C1-5F12E7415B52}"/>
              </a:ext>
            </a:extLst>
          </p:cNvPr>
          <p:cNvSpPr/>
          <p:nvPr/>
        </p:nvSpPr>
        <p:spPr>
          <a:xfrm>
            <a:off x="9337964" y="2452255"/>
            <a:ext cx="585023" cy="335388"/>
          </a:xfrm>
          <a:prstGeom prst="ellipse">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18" name="Rectangle 2">
            <a:extLst>
              <a:ext uri="{FF2B5EF4-FFF2-40B4-BE49-F238E27FC236}">
                <a16:creationId xmlns:a16="http://schemas.microsoft.com/office/drawing/2014/main" id="{4E1D11B4-0172-694E-A3A5-50FD2117671A}"/>
              </a:ext>
            </a:extLst>
          </p:cNvPr>
          <p:cNvSpPr>
            <a:spLocks noGrp="1"/>
          </p:cNvSpPr>
          <p:nvPr>
            <p:ph type="title" sz="quarter"/>
          </p:nvPr>
        </p:nvSpPr>
        <p:spPr bwMode="auto">
          <a:xfrm>
            <a:off x="379013" y="75855"/>
            <a:ext cx="10972800" cy="566837"/>
          </a:xfr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algn="ctr">
              <a:defRPr/>
            </a:pPr>
            <a:r>
              <a:rPr lang="es-MX" sz="3200" b="1" dirty="0">
                <a:solidFill>
                  <a:srgbClr val="1625FF"/>
                </a:solidFill>
              </a:rPr>
              <a:t>Chemical Potential and Surface Tension</a:t>
            </a:r>
            <a:endParaRPr lang="en-US" sz="2900" dirty="0"/>
          </a:p>
        </p:txBody>
      </p:sp>
      <p:pic>
        <p:nvPicPr>
          <p:cNvPr id="10" name="Picture 9">
            <a:extLst>
              <a:ext uri="{FF2B5EF4-FFF2-40B4-BE49-F238E27FC236}">
                <a16:creationId xmlns:a16="http://schemas.microsoft.com/office/drawing/2014/main" id="{6D6450FF-2ABD-1D4A-ADF1-D3785FC7F46F}"/>
              </a:ext>
            </a:extLst>
          </p:cNvPr>
          <p:cNvPicPr>
            <a:picLocks noChangeAspect="1"/>
          </p:cNvPicPr>
          <p:nvPr/>
        </p:nvPicPr>
        <p:blipFill>
          <a:blip r:embed="rId2"/>
          <a:stretch>
            <a:fillRect/>
          </a:stretch>
        </p:blipFill>
        <p:spPr>
          <a:xfrm>
            <a:off x="2273712" y="990381"/>
            <a:ext cx="7162800" cy="3683000"/>
          </a:xfrm>
          <a:prstGeom prst="rect">
            <a:avLst/>
          </a:prstGeom>
        </p:spPr>
      </p:pic>
      <p:sp>
        <p:nvSpPr>
          <p:cNvPr id="5" name="Rectangle 4">
            <a:extLst>
              <a:ext uri="{FF2B5EF4-FFF2-40B4-BE49-F238E27FC236}">
                <a16:creationId xmlns:a16="http://schemas.microsoft.com/office/drawing/2014/main" id="{A6C0C09F-E721-7C4C-BE8F-166E8E91DB11}"/>
              </a:ext>
            </a:extLst>
          </p:cNvPr>
          <p:cNvSpPr/>
          <p:nvPr/>
        </p:nvSpPr>
        <p:spPr>
          <a:xfrm>
            <a:off x="235528" y="2693336"/>
            <a:ext cx="3103418" cy="138545"/>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BF2DB4E-2AAC-FC43-A0FA-65D3D6E4E3CD}"/>
              </a:ext>
            </a:extLst>
          </p:cNvPr>
          <p:cNvSpPr/>
          <p:nvPr/>
        </p:nvSpPr>
        <p:spPr>
          <a:xfrm>
            <a:off x="1814525" y="1632425"/>
            <a:ext cx="255226" cy="227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a:extLst>
              <a:ext uri="{FF2B5EF4-FFF2-40B4-BE49-F238E27FC236}">
                <a16:creationId xmlns:a16="http://schemas.microsoft.com/office/drawing/2014/main" id="{367D83F2-D2C6-0149-BD29-8DCAB2BDEB59}"/>
              </a:ext>
            </a:extLst>
          </p:cNvPr>
          <p:cNvCxnSpPr/>
          <p:nvPr/>
        </p:nvCxnSpPr>
        <p:spPr>
          <a:xfrm flipV="1">
            <a:off x="811274" y="1818101"/>
            <a:ext cx="975963" cy="8752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1D54A9B-239C-D94C-8A25-B7C0E6D8946F}"/>
              </a:ext>
            </a:extLst>
          </p:cNvPr>
          <p:cNvSpPr txBox="1"/>
          <p:nvPr/>
        </p:nvSpPr>
        <p:spPr>
          <a:xfrm>
            <a:off x="1033548" y="2831881"/>
            <a:ext cx="1263295" cy="369332"/>
          </a:xfrm>
          <a:prstGeom prst="rect">
            <a:avLst/>
          </a:prstGeom>
          <a:noFill/>
        </p:spPr>
        <p:txBody>
          <a:bodyPr wrap="none" rtlCol="0">
            <a:spAutoFit/>
          </a:bodyPr>
          <a:lstStyle/>
          <a:p>
            <a:r>
              <a:rPr lang="en-US" dirty="0"/>
              <a:t>Flat surface</a:t>
            </a:r>
          </a:p>
        </p:txBody>
      </p:sp>
      <p:sp>
        <p:nvSpPr>
          <p:cNvPr id="9" name="TextBox 8">
            <a:extLst>
              <a:ext uri="{FF2B5EF4-FFF2-40B4-BE49-F238E27FC236}">
                <a16:creationId xmlns:a16="http://schemas.microsoft.com/office/drawing/2014/main" id="{C111509E-CE81-F24A-9005-ACE70B17A05D}"/>
              </a:ext>
            </a:extLst>
          </p:cNvPr>
          <p:cNvSpPr txBox="1"/>
          <p:nvPr/>
        </p:nvSpPr>
        <p:spPr>
          <a:xfrm>
            <a:off x="235528" y="3245451"/>
            <a:ext cx="3103418" cy="923330"/>
          </a:xfrm>
          <a:prstGeom prst="rect">
            <a:avLst/>
          </a:prstGeom>
          <a:noFill/>
        </p:spPr>
        <p:txBody>
          <a:bodyPr wrap="square" rtlCol="0">
            <a:spAutoFit/>
          </a:bodyPr>
          <a:lstStyle/>
          <a:p>
            <a:r>
              <a:rPr lang="en-US" dirty="0"/>
              <a:t>Evaporation of an atom form from a flat surface to the environment</a:t>
            </a:r>
          </a:p>
        </p:txBody>
      </p:sp>
      <p:sp>
        <p:nvSpPr>
          <p:cNvPr id="11" name="Rectangle 10">
            <a:extLst>
              <a:ext uri="{FF2B5EF4-FFF2-40B4-BE49-F238E27FC236}">
                <a16:creationId xmlns:a16="http://schemas.microsoft.com/office/drawing/2014/main" id="{3AA93488-473C-A442-A09E-CA8751C7983E}"/>
              </a:ext>
            </a:extLst>
          </p:cNvPr>
          <p:cNvSpPr/>
          <p:nvPr/>
        </p:nvSpPr>
        <p:spPr>
          <a:xfrm>
            <a:off x="8842454" y="2649098"/>
            <a:ext cx="3103418" cy="138545"/>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34440E-18E2-6E43-8A13-CC65AC9CD8D0}"/>
              </a:ext>
            </a:extLst>
          </p:cNvPr>
          <p:cNvSpPr/>
          <p:nvPr/>
        </p:nvSpPr>
        <p:spPr>
          <a:xfrm>
            <a:off x="10421451" y="1632425"/>
            <a:ext cx="255226" cy="183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1BF819DC-3A1B-9345-ACF5-3A5EB0474AB9}"/>
              </a:ext>
            </a:extLst>
          </p:cNvPr>
          <p:cNvCxnSpPr>
            <a:cxnSpLocks/>
            <a:stCxn id="3" idx="7"/>
          </p:cNvCxnSpPr>
          <p:nvPr/>
        </p:nvCxnSpPr>
        <p:spPr>
          <a:xfrm rot="5400000" flipH="1" flipV="1">
            <a:off x="9751985" y="1859194"/>
            <a:ext cx="727505" cy="5568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549259C-7739-8B4E-9B05-B01FFA51C353}"/>
              </a:ext>
            </a:extLst>
          </p:cNvPr>
          <p:cNvSpPr txBox="1"/>
          <p:nvPr/>
        </p:nvSpPr>
        <p:spPr>
          <a:xfrm>
            <a:off x="9640474" y="2787643"/>
            <a:ext cx="1263295" cy="369332"/>
          </a:xfrm>
          <a:prstGeom prst="rect">
            <a:avLst/>
          </a:prstGeom>
          <a:noFill/>
        </p:spPr>
        <p:txBody>
          <a:bodyPr wrap="none" rtlCol="0">
            <a:spAutoFit/>
          </a:bodyPr>
          <a:lstStyle/>
          <a:p>
            <a:r>
              <a:rPr lang="en-US" dirty="0"/>
              <a:t>Flat surface</a:t>
            </a:r>
          </a:p>
        </p:txBody>
      </p:sp>
      <p:sp>
        <p:nvSpPr>
          <p:cNvPr id="15" name="TextBox 14">
            <a:extLst>
              <a:ext uri="{FF2B5EF4-FFF2-40B4-BE49-F238E27FC236}">
                <a16:creationId xmlns:a16="http://schemas.microsoft.com/office/drawing/2014/main" id="{B7DF6F01-2CC2-DC4F-9A40-4E42993AD447}"/>
              </a:ext>
            </a:extLst>
          </p:cNvPr>
          <p:cNvSpPr txBox="1"/>
          <p:nvPr/>
        </p:nvSpPr>
        <p:spPr>
          <a:xfrm>
            <a:off x="8842454" y="3201213"/>
            <a:ext cx="3103418" cy="923330"/>
          </a:xfrm>
          <a:prstGeom prst="rect">
            <a:avLst/>
          </a:prstGeom>
          <a:noFill/>
        </p:spPr>
        <p:txBody>
          <a:bodyPr wrap="square" rtlCol="0">
            <a:spAutoFit/>
          </a:bodyPr>
          <a:lstStyle/>
          <a:p>
            <a:r>
              <a:rPr lang="en-US" dirty="0"/>
              <a:t>Evaporation of an atom form from a flat surface to the environment</a:t>
            </a:r>
          </a:p>
        </p:txBody>
      </p:sp>
      <p:cxnSp>
        <p:nvCxnSpPr>
          <p:cNvPr id="21" name="Straight Arrow Connector 20">
            <a:extLst>
              <a:ext uri="{FF2B5EF4-FFF2-40B4-BE49-F238E27FC236}">
                <a16:creationId xmlns:a16="http://schemas.microsoft.com/office/drawing/2014/main" id="{D512D056-2A8F-604E-98D7-4DD72F75EF03}"/>
              </a:ext>
            </a:extLst>
          </p:cNvPr>
          <p:cNvCxnSpPr/>
          <p:nvPr/>
        </p:nvCxnSpPr>
        <p:spPr>
          <a:xfrm>
            <a:off x="7481455" y="1440873"/>
            <a:ext cx="1856509" cy="101138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19F4FD6-2129-0E4A-B95F-34239AA560BA}"/>
              </a:ext>
            </a:extLst>
          </p:cNvPr>
          <p:cNvCxnSpPr>
            <a:cxnSpLocks/>
          </p:cNvCxnSpPr>
          <p:nvPr/>
        </p:nvCxnSpPr>
        <p:spPr>
          <a:xfrm flipH="1">
            <a:off x="1942138" y="1428285"/>
            <a:ext cx="1173448" cy="119166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FAC817-F903-334E-97A3-1E9A35F16550}"/>
              </a:ext>
            </a:extLst>
          </p:cNvPr>
          <p:cNvSpPr txBox="1"/>
          <p:nvPr/>
        </p:nvSpPr>
        <p:spPr>
          <a:xfrm>
            <a:off x="2572339" y="1794053"/>
            <a:ext cx="1583574" cy="461665"/>
          </a:xfrm>
          <a:prstGeom prst="rect">
            <a:avLst/>
          </a:prstGeom>
          <a:noFill/>
        </p:spPr>
        <p:txBody>
          <a:bodyPr wrap="square" rtlCol="0">
            <a:spAutoFit/>
          </a:bodyPr>
          <a:lstStyle/>
          <a:p>
            <a:r>
              <a:rPr lang="en-US" sz="1200" dirty="0"/>
              <a:t>Chemical potential of the flat surface</a:t>
            </a:r>
          </a:p>
        </p:txBody>
      </p:sp>
      <p:sp>
        <p:nvSpPr>
          <p:cNvPr id="26" name="TextBox 25">
            <a:extLst>
              <a:ext uri="{FF2B5EF4-FFF2-40B4-BE49-F238E27FC236}">
                <a16:creationId xmlns:a16="http://schemas.microsoft.com/office/drawing/2014/main" id="{96294A14-5865-CB41-9223-2DDDA6234F3B}"/>
              </a:ext>
            </a:extLst>
          </p:cNvPr>
          <p:cNvSpPr txBox="1"/>
          <p:nvPr/>
        </p:nvSpPr>
        <p:spPr>
          <a:xfrm>
            <a:off x="8189498" y="1463392"/>
            <a:ext cx="1583574" cy="461665"/>
          </a:xfrm>
          <a:prstGeom prst="rect">
            <a:avLst/>
          </a:prstGeom>
          <a:noFill/>
        </p:spPr>
        <p:txBody>
          <a:bodyPr wrap="square" rtlCol="0">
            <a:spAutoFit/>
          </a:bodyPr>
          <a:lstStyle/>
          <a:p>
            <a:r>
              <a:rPr lang="en-US" sz="1200" dirty="0"/>
              <a:t>Chemical potential of the convex surface</a:t>
            </a:r>
          </a:p>
        </p:txBody>
      </p:sp>
      <p:cxnSp>
        <p:nvCxnSpPr>
          <p:cNvPr id="27" name="Straight Arrow Connector 26">
            <a:extLst>
              <a:ext uri="{FF2B5EF4-FFF2-40B4-BE49-F238E27FC236}">
                <a16:creationId xmlns:a16="http://schemas.microsoft.com/office/drawing/2014/main" id="{96550064-7A03-694E-84E0-E2BEEE606AC2}"/>
              </a:ext>
            </a:extLst>
          </p:cNvPr>
          <p:cNvCxnSpPr>
            <a:cxnSpLocks/>
          </p:cNvCxnSpPr>
          <p:nvPr/>
        </p:nvCxnSpPr>
        <p:spPr>
          <a:xfrm flipV="1">
            <a:off x="9421152" y="825578"/>
            <a:ext cx="624855" cy="3932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0B62924-9F73-B14B-BE5D-FA69722089A5}"/>
              </a:ext>
            </a:extLst>
          </p:cNvPr>
          <p:cNvSpPr txBox="1"/>
          <p:nvPr/>
        </p:nvSpPr>
        <p:spPr>
          <a:xfrm>
            <a:off x="10098328" y="487869"/>
            <a:ext cx="1906388" cy="646331"/>
          </a:xfrm>
          <a:prstGeom prst="rect">
            <a:avLst/>
          </a:prstGeom>
          <a:noFill/>
        </p:spPr>
        <p:txBody>
          <a:bodyPr wrap="square" rtlCol="0">
            <a:spAutoFit/>
          </a:bodyPr>
          <a:lstStyle/>
          <a:p>
            <a:r>
              <a:rPr lang="en-US" sz="1200" dirty="0"/>
              <a:t>Pc is the equilibrium vapor pressure of the curved surface</a:t>
            </a:r>
          </a:p>
        </p:txBody>
      </p:sp>
      <p:sp>
        <p:nvSpPr>
          <p:cNvPr id="34" name="TextBox 33">
            <a:extLst>
              <a:ext uri="{FF2B5EF4-FFF2-40B4-BE49-F238E27FC236}">
                <a16:creationId xmlns:a16="http://schemas.microsoft.com/office/drawing/2014/main" id="{952086E7-2868-314B-8AA8-10BD512E5D57}"/>
              </a:ext>
            </a:extLst>
          </p:cNvPr>
          <p:cNvSpPr txBox="1"/>
          <p:nvPr/>
        </p:nvSpPr>
        <p:spPr>
          <a:xfrm>
            <a:off x="175712" y="268793"/>
            <a:ext cx="1708267" cy="646331"/>
          </a:xfrm>
          <a:prstGeom prst="rect">
            <a:avLst/>
          </a:prstGeom>
          <a:noFill/>
        </p:spPr>
        <p:txBody>
          <a:bodyPr wrap="square" rtlCol="0">
            <a:spAutoFit/>
          </a:bodyPr>
          <a:lstStyle/>
          <a:p>
            <a:r>
              <a:rPr lang="en-US" sz="1200" dirty="0" err="1"/>
              <a:t>P</a:t>
            </a:r>
            <a:r>
              <a:rPr lang="en-US" sz="1200" baseline="-25000" dirty="0" err="1"/>
              <a:t>infinte</a:t>
            </a:r>
            <a:r>
              <a:rPr lang="en-US" sz="1200" dirty="0"/>
              <a:t> is the equilibrium vapor pressure of the flat surface</a:t>
            </a:r>
          </a:p>
        </p:txBody>
      </p:sp>
      <p:cxnSp>
        <p:nvCxnSpPr>
          <p:cNvPr id="35" name="Elbow Connector 34">
            <a:extLst>
              <a:ext uri="{FF2B5EF4-FFF2-40B4-BE49-F238E27FC236}">
                <a16:creationId xmlns:a16="http://schemas.microsoft.com/office/drawing/2014/main" id="{C63CE1E3-B4E8-6142-9214-C716F0B60458}"/>
              </a:ext>
            </a:extLst>
          </p:cNvPr>
          <p:cNvCxnSpPr>
            <a:cxnSpLocks/>
          </p:cNvCxnSpPr>
          <p:nvPr/>
        </p:nvCxnSpPr>
        <p:spPr>
          <a:xfrm rot="16200000" flipV="1">
            <a:off x="3061974" y="-582418"/>
            <a:ext cx="461666" cy="28377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70CA9B8-AAAF-1145-91AB-E150B32FE88B}"/>
              </a:ext>
            </a:extLst>
          </p:cNvPr>
          <p:cNvSpPr/>
          <p:nvPr/>
        </p:nvSpPr>
        <p:spPr>
          <a:xfrm>
            <a:off x="4556234" y="1053625"/>
            <a:ext cx="331076" cy="3093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0AAF233-9111-614B-B663-83807D1EFCCA}"/>
              </a:ext>
            </a:extLst>
          </p:cNvPr>
          <p:cNvSpPr txBox="1"/>
          <p:nvPr/>
        </p:nvSpPr>
        <p:spPr>
          <a:xfrm>
            <a:off x="3783647" y="3223527"/>
            <a:ext cx="4174861" cy="307777"/>
          </a:xfrm>
          <a:prstGeom prst="rect">
            <a:avLst/>
          </a:prstGeom>
          <a:noFill/>
        </p:spPr>
        <p:txBody>
          <a:bodyPr wrap="none" rtlCol="0">
            <a:spAutoFit/>
          </a:bodyPr>
          <a:lstStyle/>
          <a:p>
            <a:r>
              <a:rPr lang="en-US" sz="1400" dirty="0"/>
              <a:t>If we combine with equation 1 from the previous slide:</a:t>
            </a:r>
          </a:p>
        </p:txBody>
      </p:sp>
      <p:sp>
        <p:nvSpPr>
          <p:cNvPr id="43" name="TextBox 42">
            <a:extLst>
              <a:ext uri="{FF2B5EF4-FFF2-40B4-BE49-F238E27FC236}">
                <a16:creationId xmlns:a16="http://schemas.microsoft.com/office/drawing/2014/main" id="{B83EA382-5AA0-9749-ABE0-D704A7CB8800}"/>
              </a:ext>
            </a:extLst>
          </p:cNvPr>
          <p:cNvSpPr txBox="1"/>
          <p:nvPr/>
        </p:nvSpPr>
        <p:spPr>
          <a:xfrm>
            <a:off x="3847165" y="2274472"/>
            <a:ext cx="617477" cy="400110"/>
          </a:xfrm>
          <a:prstGeom prst="rect">
            <a:avLst/>
          </a:prstGeom>
          <a:noFill/>
        </p:spPr>
        <p:txBody>
          <a:bodyPr wrap="none" rtlCol="0">
            <a:spAutoFit/>
          </a:bodyPr>
          <a:lstStyle/>
          <a:p>
            <a:r>
              <a:rPr lang="en-US" sz="2000" dirty="0" err="1">
                <a:latin typeface="Symbol" pitchFamily="2" charset="2"/>
              </a:rPr>
              <a:t>Dm</a:t>
            </a:r>
            <a:r>
              <a:rPr lang="en-US" sz="2000" dirty="0"/>
              <a:t>=</a:t>
            </a:r>
          </a:p>
        </p:txBody>
      </p:sp>
      <p:grpSp>
        <p:nvGrpSpPr>
          <p:cNvPr id="46" name="Group 45">
            <a:extLst>
              <a:ext uri="{FF2B5EF4-FFF2-40B4-BE49-F238E27FC236}">
                <a16:creationId xmlns:a16="http://schemas.microsoft.com/office/drawing/2014/main" id="{AEA61396-7C70-E543-9F8D-6B3478C75FD4}"/>
              </a:ext>
            </a:extLst>
          </p:cNvPr>
          <p:cNvGrpSpPr/>
          <p:nvPr/>
        </p:nvGrpSpPr>
        <p:grpSpPr>
          <a:xfrm>
            <a:off x="4711703" y="5444653"/>
            <a:ext cx="2988507" cy="3391342"/>
            <a:chOff x="4711703" y="5444653"/>
            <a:chExt cx="2988507" cy="3391342"/>
          </a:xfrm>
        </p:grpSpPr>
        <p:pic>
          <p:nvPicPr>
            <p:cNvPr id="45" name="Picture 44">
              <a:extLst>
                <a:ext uri="{FF2B5EF4-FFF2-40B4-BE49-F238E27FC236}">
                  <a16:creationId xmlns:a16="http://schemas.microsoft.com/office/drawing/2014/main" id="{8A38D422-D2DF-9F43-A9BF-6A666E53FE57}"/>
                </a:ext>
              </a:extLst>
            </p:cNvPr>
            <p:cNvPicPr>
              <a:picLocks noChangeAspect="1"/>
            </p:cNvPicPr>
            <p:nvPr/>
          </p:nvPicPr>
          <p:blipFill>
            <a:blip r:embed="rId3"/>
            <a:stretch>
              <a:fillRect/>
            </a:stretch>
          </p:blipFill>
          <p:spPr>
            <a:xfrm>
              <a:off x="4711704" y="5444653"/>
              <a:ext cx="2694493" cy="2388494"/>
            </a:xfrm>
            <a:prstGeom prst="rect">
              <a:avLst/>
            </a:prstGeom>
          </p:spPr>
        </p:pic>
        <p:sp>
          <p:nvSpPr>
            <p:cNvPr id="44" name="Rectangle 43">
              <a:extLst>
                <a:ext uri="{FF2B5EF4-FFF2-40B4-BE49-F238E27FC236}">
                  <a16:creationId xmlns:a16="http://schemas.microsoft.com/office/drawing/2014/main" id="{8E7372EB-5046-594F-AC66-ECE8CD1B3EE3}"/>
                </a:ext>
              </a:extLst>
            </p:cNvPr>
            <p:cNvSpPr/>
            <p:nvPr/>
          </p:nvSpPr>
          <p:spPr>
            <a:xfrm>
              <a:off x="4711703" y="6891692"/>
              <a:ext cx="2988507" cy="1944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45E52C49-C434-B54C-A39C-E116EFC2C540}"/>
              </a:ext>
            </a:extLst>
          </p:cNvPr>
          <p:cNvSpPr txBox="1"/>
          <p:nvPr/>
        </p:nvSpPr>
        <p:spPr>
          <a:xfrm>
            <a:off x="4947084" y="4838184"/>
            <a:ext cx="1836657" cy="307777"/>
          </a:xfrm>
          <a:prstGeom prst="rect">
            <a:avLst/>
          </a:prstGeom>
          <a:noFill/>
        </p:spPr>
        <p:txBody>
          <a:bodyPr wrap="none" rtlCol="0">
            <a:spAutoFit/>
          </a:bodyPr>
          <a:lstStyle/>
          <a:p>
            <a:r>
              <a:rPr lang="en-US" sz="1400" dirty="0"/>
              <a:t>For a spherical particle</a:t>
            </a:r>
          </a:p>
        </p:txBody>
      </p:sp>
      <p:sp>
        <p:nvSpPr>
          <p:cNvPr id="48" name="TextBox 47">
            <a:extLst>
              <a:ext uri="{FF2B5EF4-FFF2-40B4-BE49-F238E27FC236}">
                <a16:creationId xmlns:a16="http://schemas.microsoft.com/office/drawing/2014/main" id="{B7C338CE-CDA7-C04B-BFBC-42951D729A7D}"/>
              </a:ext>
            </a:extLst>
          </p:cNvPr>
          <p:cNvSpPr txBox="1"/>
          <p:nvPr/>
        </p:nvSpPr>
        <p:spPr>
          <a:xfrm>
            <a:off x="8789223" y="5444653"/>
            <a:ext cx="3264455" cy="1200329"/>
          </a:xfrm>
          <a:prstGeom prst="rect">
            <a:avLst/>
          </a:prstGeom>
          <a:noFill/>
        </p:spPr>
        <p:txBody>
          <a:bodyPr wrap="square" rtlCol="0">
            <a:spAutoFit/>
          </a:bodyPr>
          <a:lstStyle/>
          <a:p>
            <a:r>
              <a:rPr lang="en-US" dirty="0"/>
              <a:t>The vapor pressure of the particle increases as the radius of the particle </a:t>
            </a:r>
          </a:p>
          <a:p>
            <a:r>
              <a:rPr lang="en-US" dirty="0"/>
              <a:t>decreases</a:t>
            </a:r>
          </a:p>
        </p:txBody>
      </p:sp>
      <p:sp>
        <p:nvSpPr>
          <p:cNvPr id="16" name="Date Placeholder 15">
            <a:extLst>
              <a:ext uri="{FF2B5EF4-FFF2-40B4-BE49-F238E27FC236}">
                <a16:creationId xmlns:a16="http://schemas.microsoft.com/office/drawing/2014/main" id="{3C58C569-C311-0140-8B34-926C40FB801B}"/>
              </a:ext>
            </a:extLst>
          </p:cNvPr>
          <p:cNvSpPr>
            <a:spLocks noGrp="1"/>
          </p:cNvSpPr>
          <p:nvPr>
            <p:ph type="dt" sz="half" idx="10"/>
          </p:nvPr>
        </p:nvSpPr>
        <p:spPr/>
        <p:txBody>
          <a:bodyPr/>
          <a:lstStyle/>
          <a:p>
            <a:pPr>
              <a:defRPr/>
            </a:pPr>
            <a:fld id="{2B12F91A-1162-C948-870F-13B4BB6A1FD8}" type="datetime1">
              <a:rPr lang="en-US" altLang="en-US" smtClean="0"/>
              <a:t>2/17/20</a:t>
            </a:fld>
            <a:endParaRPr lang="en-US" altLang="en-US"/>
          </a:p>
        </p:txBody>
      </p:sp>
      <p:sp>
        <p:nvSpPr>
          <p:cNvPr id="17" name="Slide Number Placeholder 16">
            <a:extLst>
              <a:ext uri="{FF2B5EF4-FFF2-40B4-BE49-F238E27FC236}">
                <a16:creationId xmlns:a16="http://schemas.microsoft.com/office/drawing/2014/main" id="{F6B1AD18-BDC1-D049-8C02-BEA1AC1E5D33}"/>
              </a:ext>
            </a:extLst>
          </p:cNvPr>
          <p:cNvSpPr>
            <a:spLocks noGrp="1"/>
          </p:cNvSpPr>
          <p:nvPr>
            <p:ph type="sldNum" sz="quarter" idx="12"/>
          </p:nvPr>
        </p:nvSpPr>
        <p:spPr/>
        <p:txBody>
          <a:bodyPr/>
          <a:lstStyle/>
          <a:p>
            <a:pPr>
              <a:defRPr/>
            </a:pPr>
            <a:fld id="{6F5E516D-EFB5-6149-B55D-B02C62426944}" type="slidenum">
              <a:rPr lang="en-US" altLang="en-US" smtClean="0"/>
              <a:pPr>
                <a:defRPr/>
              </a:pPr>
              <a:t>25</a:t>
            </a:fld>
            <a:endParaRPr lang="en-US" altLang="en-US"/>
          </a:p>
        </p:txBody>
      </p:sp>
    </p:spTree>
    <p:extLst>
      <p:ext uri="{BB962C8B-B14F-4D97-AF65-F5344CB8AC3E}">
        <p14:creationId xmlns:p14="http://schemas.microsoft.com/office/powerpoint/2010/main" val="3657597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7A55251A-438B-9E45-949C-BF6E4D880227}"/>
              </a:ext>
            </a:extLst>
          </p:cNvPr>
          <p:cNvSpPr>
            <a:spLocks noGrp="1"/>
          </p:cNvSpPr>
          <p:nvPr>
            <p:ph type="title"/>
          </p:nvPr>
        </p:nvSpPr>
        <p:spPr bwMode="auto">
          <a:xfrm>
            <a:off x="746760" y="384376"/>
            <a:ext cx="4032183" cy="905410"/>
          </a:xfr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2900" dirty="0"/>
              <a:t>Chemical potential and its effect on vapor pressure</a:t>
            </a:r>
            <a:endParaRPr lang="en-US" sz="2900" dirty="0"/>
          </a:p>
        </p:txBody>
      </p:sp>
      <p:pic>
        <p:nvPicPr>
          <p:cNvPr id="41986" name="Picture 7" descr="escanear0021">
            <a:extLst>
              <a:ext uri="{FF2B5EF4-FFF2-40B4-BE49-F238E27FC236}">
                <a16:creationId xmlns:a16="http://schemas.microsoft.com/office/drawing/2014/main" id="{FDE61638-DF0F-304F-93F6-7D74CA7AB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128" t="56868" r="13202"/>
          <a:stretch>
            <a:fillRect/>
          </a:stretch>
        </p:blipFill>
        <p:spPr bwMode="auto">
          <a:xfrm rot="5400000">
            <a:off x="7561754" y="1502858"/>
            <a:ext cx="4421188"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8" descr="escanear0021">
            <a:extLst>
              <a:ext uri="{FF2B5EF4-FFF2-40B4-BE49-F238E27FC236}">
                <a16:creationId xmlns:a16="http://schemas.microsoft.com/office/drawing/2014/main" id="{8C317FFF-C07F-D24C-A7AC-A9D32B1F5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313" t="31102" r="5603" b="12215"/>
          <a:stretch>
            <a:fillRect/>
          </a:stretch>
        </p:blipFill>
        <p:spPr bwMode="auto">
          <a:xfrm>
            <a:off x="587943" y="1479046"/>
            <a:ext cx="4191000" cy="434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98990979-41A5-934B-B539-6DC3826DD509}"/>
              </a:ext>
            </a:extLst>
          </p:cNvPr>
          <p:cNvSpPr txBox="1">
            <a:spLocks/>
          </p:cNvSpPr>
          <p:nvPr/>
        </p:nvSpPr>
        <p:spPr bwMode="auto">
          <a:xfrm>
            <a:off x="7625254" y="344688"/>
            <a:ext cx="4032183" cy="905410"/>
          </a:xfrm>
          <a:prstGeom prst="rect">
            <a:avLst/>
          </a:prstGeo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MX" sz="2900" dirty="0"/>
              <a:t>Chemical potential and its effect on solubilty</a:t>
            </a:r>
            <a:endParaRPr lang="en-US" sz="2900" dirty="0"/>
          </a:p>
        </p:txBody>
      </p:sp>
      <p:grpSp>
        <p:nvGrpSpPr>
          <p:cNvPr id="6" name="Group 5">
            <a:extLst>
              <a:ext uri="{FF2B5EF4-FFF2-40B4-BE49-F238E27FC236}">
                <a16:creationId xmlns:a16="http://schemas.microsoft.com/office/drawing/2014/main" id="{22F40028-BF31-A44D-902F-D0F323D6E405}"/>
              </a:ext>
            </a:extLst>
          </p:cNvPr>
          <p:cNvGrpSpPr/>
          <p:nvPr/>
        </p:nvGrpSpPr>
        <p:grpSpPr>
          <a:xfrm>
            <a:off x="4884821" y="1439358"/>
            <a:ext cx="2846311" cy="3092677"/>
            <a:chOff x="4711703" y="4740470"/>
            <a:chExt cx="2846311" cy="3092677"/>
          </a:xfrm>
        </p:grpSpPr>
        <p:pic>
          <p:nvPicPr>
            <p:cNvPr id="7" name="Picture 6">
              <a:extLst>
                <a:ext uri="{FF2B5EF4-FFF2-40B4-BE49-F238E27FC236}">
                  <a16:creationId xmlns:a16="http://schemas.microsoft.com/office/drawing/2014/main" id="{FC55FC2D-3017-EA40-BBFF-2E40DEB4C900}"/>
                </a:ext>
              </a:extLst>
            </p:cNvPr>
            <p:cNvPicPr>
              <a:picLocks noChangeAspect="1"/>
            </p:cNvPicPr>
            <p:nvPr/>
          </p:nvPicPr>
          <p:blipFill>
            <a:blip r:embed="rId4"/>
            <a:stretch>
              <a:fillRect/>
            </a:stretch>
          </p:blipFill>
          <p:spPr>
            <a:xfrm>
              <a:off x="4711704" y="5444653"/>
              <a:ext cx="2694493" cy="2388494"/>
            </a:xfrm>
            <a:prstGeom prst="rect">
              <a:avLst/>
            </a:prstGeom>
          </p:spPr>
        </p:pic>
        <p:sp>
          <p:nvSpPr>
            <p:cNvPr id="8" name="Rectangle 7">
              <a:extLst>
                <a:ext uri="{FF2B5EF4-FFF2-40B4-BE49-F238E27FC236}">
                  <a16:creationId xmlns:a16="http://schemas.microsoft.com/office/drawing/2014/main" id="{DF956D85-ACC7-9046-BD73-9D6959F2D088}"/>
                </a:ext>
              </a:extLst>
            </p:cNvPr>
            <p:cNvSpPr/>
            <p:nvPr/>
          </p:nvSpPr>
          <p:spPr>
            <a:xfrm>
              <a:off x="4711703" y="4740470"/>
              <a:ext cx="2846311" cy="1944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Similarly, for solubility:</a:t>
              </a:r>
            </a:p>
          </p:txBody>
        </p:sp>
      </p:grpSp>
      <p:grpSp>
        <p:nvGrpSpPr>
          <p:cNvPr id="4" name="Group 3">
            <a:extLst>
              <a:ext uri="{FF2B5EF4-FFF2-40B4-BE49-F238E27FC236}">
                <a16:creationId xmlns:a16="http://schemas.microsoft.com/office/drawing/2014/main" id="{9B4D6C49-4F0B-D542-A1E8-01AAC49DE89C}"/>
              </a:ext>
            </a:extLst>
          </p:cNvPr>
          <p:cNvGrpSpPr/>
          <p:nvPr/>
        </p:nvGrpSpPr>
        <p:grpSpPr>
          <a:xfrm>
            <a:off x="4707845" y="5236218"/>
            <a:ext cx="2988507" cy="3391342"/>
            <a:chOff x="4707845" y="5236218"/>
            <a:chExt cx="2988507" cy="3391342"/>
          </a:xfrm>
        </p:grpSpPr>
        <p:grpSp>
          <p:nvGrpSpPr>
            <p:cNvPr id="9" name="Group 8">
              <a:extLst>
                <a:ext uri="{FF2B5EF4-FFF2-40B4-BE49-F238E27FC236}">
                  <a16:creationId xmlns:a16="http://schemas.microsoft.com/office/drawing/2014/main" id="{4EC72333-AC4E-6741-9798-69C3BD2DBB1A}"/>
                </a:ext>
              </a:extLst>
            </p:cNvPr>
            <p:cNvGrpSpPr/>
            <p:nvPr/>
          </p:nvGrpSpPr>
          <p:grpSpPr>
            <a:xfrm>
              <a:off x="4707845" y="5236218"/>
              <a:ext cx="2988507" cy="3391342"/>
              <a:chOff x="4711703" y="5444653"/>
              <a:chExt cx="2988507" cy="3391342"/>
            </a:xfrm>
          </p:grpSpPr>
          <p:pic>
            <p:nvPicPr>
              <p:cNvPr id="10" name="Picture 9">
                <a:extLst>
                  <a:ext uri="{FF2B5EF4-FFF2-40B4-BE49-F238E27FC236}">
                    <a16:creationId xmlns:a16="http://schemas.microsoft.com/office/drawing/2014/main" id="{5E01B63E-7D33-574E-BD66-80A1DB49AB65}"/>
                  </a:ext>
                </a:extLst>
              </p:cNvPr>
              <p:cNvPicPr>
                <a:picLocks noChangeAspect="1"/>
              </p:cNvPicPr>
              <p:nvPr/>
            </p:nvPicPr>
            <p:blipFill>
              <a:blip r:embed="rId4"/>
              <a:stretch>
                <a:fillRect/>
              </a:stretch>
            </p:blipFill>
            <p:spPr>
              <a:xfrm>
                <a:off x="4711704" y="5444653"/>
                <a:ext cx="2694493" cy="2388494"/>
              </a:xfrm>
              <a:prstGeom prst="rect">
                <a:avLst/>
              </a:prstGeom>
            </p:spPr>
          </p:pic>
          <p:sp>
            <p:nvSpPr>
              <p:cNvPr id="11" name="Rectangle 10">
                <a:extLst>
                  <a:ext uri="{FF2B5EF4-FFF2-40B4-BE49-F238E27FC236}">
                    <a16:creationId xmlns:a16="http://schemas.microsoft.com/office/drawing/2014/main" id="{D09E1C1F-3BD5-3444-9769-71149B097380}"/>
                  </a:ext>
                </a:extLst>
              </p:cNvPr>
              <p:cNvSpPr/>
              <p:nvPr/>
            </p:nvSpPr>
            <p:spPr>
              <a:xfrm>
                <a:off x="4711703" y="6891692"/>
                <a:ext cx="2988507" cy="1944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EA70A7A-FC33-DD4A-A01C-F16F7DCB8B2D}"/>
                </a:ext>
              </a:extLst>
            </p:cNvPr>
            <p:cNvSpPr txBox="1"/>
            <p:nvPr/>
          </p:nvSpPr>
          <p:spPr>
            <a:xfrm>
              <a:off x="5520510" y="5236218"/>
              <a:ext cx="412292" cy="461665"/>
            </a:xfrm>
            <a:prstGeom prst="rect">
              <a:avLst/>
            </a:prstGeom>
            <a:solidFill>
              <a:schemeClr val="bg1"/>
            </a:solidFill>
          </p:spPr>
          <p:txBody>
            <a:bodyPr wrap="none" rtlCol="0">
              <a:spAutoFit/>
            </a:bodyPr>
            <a:lstStyle/>
            <a:p>
              <a:r>
                <a:rPr lang="en-US" sz="2400" dirty="0"/>
                <a:t>S</a:t>
              </a:r>
              <a:r>
                <a:rPr lang="en-US" sz="2400" baseline="-25000" dirty="0"/>
                <a:t>c</a:t>
              </a:r>
            </a:p>
          </p:txBody>
        </p:sp>
        <p:sp>
          <p:nvSpPr>
            <p:cNvPr id="3" name="Rectangle 2">
              <a:extLst>
                <a:ext uri="{FF2B5EF4-FFF2-40B4-BE49-F238E27FC236}">
                  <a16:creationId xmlns:a16="http://schemas.microsoft.com/office/drawing/2014/main" id="{6C182CD4-45A6-2542-872E-C16B3BA5AF7A}"/>
                </a:ext>
              </a:extLst>
            </p:cNvPr>
            <p:cNvSpPr/>
            <p:nvPr/>
          </p:nvSpPr>
          <p:spPr>
            <a:xfrm>
              <a:off x="5502877" y="5775072"/>
              <a:ext cx="478016" cy="400110"/>
            </a:xfrm>
            <a:prstGeom prst="rect">
              <a:avLst/>
            </a:prstGeom>
            <a:solidFill>
              <a:schemeClr val="bg1"/>
            </a:solidFill>
          </p:spPr>
          <p:txBody>
            <a:bodyPr wrap="none">
              <a:spAutoFit/>
            </a:bodyPr>
            <a:lstStyle/>
            <a:p>
              <a:r>
                <a:rPr lang="en-US" sz="2000" dirty="0">
                  <a:solidFill>
                    <a:srgbClr val="333333"/>
                  </a:solidFill>
                  <a:latin typeface="Arial" panose="020B0604020202020204" pitchFamily="34" charset="0"/>
                </a:rPr>
                <a:t>S</a:t>
              </a:r>
              <a:r>
                <a:rPr lang="en-US" sz="2000" baseline="-25000" dirty="0">
                  <a:solidFill>
                    <a:srgbClr val="333333"/>
                  </a:solidFill>
                  <a:latin typeface="Arial" panose="020B0604020202020204" pitchFamily="34" charset="0"/>
                </a:rPr>
                <a:t>∞</a:t>
              </a:r>
              <a:endParaRPr lang="en-US" sz="2000" baseline="-25000" dirty="0"/>
            </a:p>
          </p:txBody>
        </p:sp>
      </p:grpSp>
      <p:sp>
        <p:nvSpPr>
          <p:cNvPr id="12" name="TextBox 11">
            <a:extLst>
              <a:ext uri="{FF2B5EF4-FFF2-40B4-BE49-F238E27FC236}">
                <a16:creationId xmlns:a16="http://schemas.microsoft.com/office/drawing/2014/main" id="{E124B2E0-362A-E54C-930F-8BEBF067AAE8}"/>
              </a:ext>
            </a:extLst>
          </p:cNvPr>
          <p:cNvSpPr txBox="1"/>
          <p:nvPr/>
        </p:nvSpPr>
        <p:spPr>
          <a:xfrm>
            <a:off x="8531743" y="6245799"/>
            <a:ext cx="2990499" cy="369332"/>
          </a:xfrm>
          <a:prstGeom prst="rect">
            <a:avLst/>
          </a:prstGeom>
          <a:noFill/>
        </p:spPr>
        <p:txBody>
          <a:bodyPr wrap="none" rtlCol="0">
            <a:spAutoFit/>
          </a:bodyPr>
          <a:lstStyle/>
          <a:p>
            <a:r>
              <a:rPr lang="en-US" dirty="0"/>
              <a:t>Let us discuss these behaviors</a:t>
            </a:r>
          </a:p>
        </p:txBody>
      </p:sp>
      <p:cxnSp>
        <p:nvCxnSpPr>
          <p:cNvPr id="16" name="Straight Arrow Connector 15">
            <a:extLst>
              <a:ext uri="{FF2B5EF4-FFF2-40B4-BE49-F238E27FC236}">
                <a16:creationId xmlns:a16="http://schemas.microsoft.com/office/drawing/2014/main" id="{3E4C198F-55F4-6046-86C7-F5520E0772FF}"/>
              </a:ext>
            </a:extLst>
          </p:cNvPr>
          <p:cNvCxnSpPr/>
          <p:nvPr/>
        </p:nvCxnSpPr>
        <p:spPr>
          <a:xfrm flipV="1">
            <a:off x="10018643" y="5940058"/>
            <a:ext cx="0" cy="314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Date Placeholder 14">
            <a:extLst>
              <a:ext uri="{FF2B5EF4-FFF2-40B4-BE49-F238E27FC236}">
                <a16:creationId xmlns:a16="http://schemas.microsoft.com/office/drawing/2014/main" id="{2168D66F-C4C4-5A43-8216-733BFAEC907C}"/>
              </a:ext>
            </a:extLst>
          </p:cNvPr>
          <p:cNvSpPr>
            <a:spLocks noGrp="1"/>
          </p:cNvSpPr>
          <p:nvPr>
            <p:ph type="dt" sz="half" idx="10"/>
          </p:nvPr>
        </p:nvSpPr>
        <p:spPr/>
        <p:txBody>
          <a:bodyPr/>
          <a:lstStyle/>
          <a:p>
            <a:fld id="{5263CA30-F97D-9E42-9B15-65B5D511D193}" type="datetime1">
              <a:rPr lang="en-US" smtClean="0"/>
              <a:t>2/17/20</a:t>
            </a:fld>
            <a:endParaRPr lang="en-US"/>
          </a:p>
        </p:txBody>
      </p:sp>
      <p:sp>
        <p:nvSpPr>
          <p:cNvPr id="17" name="Slide Number Placeholder 16">
            <a:extLst>
              <a:ext uri="{FF2B5EF4-FFF2-40B4-BE49-F238E27FC236}">
                <a16:creationId xmlns:a16="http://schemas.microsoft.com/office/drawing/2014/main" id="{5ADF57CE-21EB-2448-BCEB-5EB46546AD0B}"/>
              </a:ext>
            </a:extLst>
          </p:cNvPr>
          <p:cNvSpPr>
            <a:spLocks noGrp="1"/>
          </p:cNvSpPr>
          <p:nvPr>
            <p:ph type="sldNum" sz="quarter" idx="12"/>
          </p:nvPr>
        </p:nvSpPr>
        <p:spPr/>
        <p:txBody>
          <a:bodyPr/>
          <a:lstStyle/>
          <a:p>
            <a:fld id="{28F337F4-19F2-2645-A851-B43332B7D6D1}" type="slidenum">
              <a:rPr lang="en-US" smtClean="0"/>
              <a:t>26</a:t>
            </a:fld>
            <a:endParaRPr lang="en-US"/>
          </a:p>
        </p:txBody>
      </p:sp>
    </p:spTree>
    <p:extLst>
      <p:ext uri="{BB962C8B-B14F-4D97-AF65-F5344CB8AC3E}">
        <p14:creationId xmlns:p14="http://schemas.microsoft.com/office/powerpoint/2010/main" val="3963177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08FE-DD30-EF44-9CCE-D3336FFB1C1F}"/>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D7B70099-D7A3-8B44-B63A-B6FBCE468DA3}"/>
              </a:ext>
            </a:extLst>
          </p:cNvPr>
          <p:cNvPicPr>
            <a:picLocks noChangeAspect="1"/>
          </p:cNvPicPr>
          <p:nvPr/>
        </p:nvPicPr>
        <p:blipFill>
          <a:blip r:embed="rId3"/>
          <a:stretch>
            <a:fillRect/>
          </a:stretch>
        </p:blipFill>
        <p:spPr>
          <a:xfrm>
            <a:off x="3378744" y="1140643"/>
            <a:ext cx="5999356" cy="4738987"/>
          </a:xfrm>
          <a:prstGeom prst="rect">
            <a:avLst/>
          </a:prstGeom>
        </p:spPr>
      </p:pic>
      <p:sp>
        <p:nvSpPr>
          <p:cNvPr id="6" name="Rectangle 5">
            <a:extLst>
              <a:ext uri="{FF2B5EF4-FFF2-40B4-BE49-F238E27FC236}">
                <a16:creationId xmlns:a16="http://schemas.microsoft.com/office/drawing/2014/main" id="{7878F135-2AB6-674E-BA3F-E1AE3D890D90}"/>
              </a:ext>
            </a:extLst>
          </p:cNvPr>
          <p:cNvSpPr/>
          <p:nvPr/>
        </p:nvSpPr>
        <p:spPr>
          <a:xfrm>
            <a:off x="1162254" y="6211669"/>
            <a:ext cx="10432337" cy="646331"/>
          </a:xfrm>
          <a:prstGeom prst="rect">
            <a:avLst/>
          </a:prstGeom>
        </p:spPr>
        <p:txBody>
          <a:bodyPr wrap="square">
            <a:spAutoFit/>
          </a:bodyPr>
          <a:lstStyle/>
          <a:p>
            <a:pPr algn="ctr"/>
            <a:r>
              <a:rPr lang="en-US" sz="1200" b="1" i="0" dirty="0">
                <a:effectLst/>
                <a:latin typeface="museo_sans700"/>
              </a:rPr>
              <a:t>Modeling size effects on the surface free energy of metallic nanoparticles and nanocavities</a:t>
            </a:r>
          </a:p>
          <a:p>
            <a:pPr algn="ctr"/>
            <a:r>
              <a:rPr lang="en-US" sz="1200" b="0" i="0" dirty="0">
                <a:solidFill>
                  <a:srgbClr val="007AAF"/>
                </a:solidFill>
                <a:effectLst/>
                <a:latin typeface="source-sans-pro"/>
                <a:hlinkClick r:id="rId4"/>
              </a:rPr>
              <a:t>Shiyun </a:t>
            </a:r>
            <a:r>
              <a:rPr lang="en-US" sz="1200" b="0" i="0" dirty="0" err="1">
                <a:solidFill>
                  <a:srgbClr val="007AAF"/>
                </a:solidFill>
                <a:effectLst/>
                <a:latin typeface="source-sans-pro"/>
                <a:hlinkClick r:id="rId4"/>
              </a:rPr>
              <a:t>Xiong</a:t>
            </a:r>
            <a:r>
              <a:rPr lang="en-US" sz="1200" b="0" i="0" dirty="0" err="1">
                <a:solidFill>
                  <a:srgbClr val="54585A"/>
                </a:solidFill>
                <a:effectLst/>
                <a:latin typeface="source-sans-pro"/>
              </a:rPr>
              <a:t>,</a:t>
            </a:r>
            <a:r>
              <a:rPr lang="en-US" sz="1200" b="0" i="1" baseline="30000" dirty="0" err="1">
                <a:solidFill>
                  <a:srgbClr val="54585A"/>
                </a:solidFill>
                <a:effectLst/>
                <a:latin typeface="source-sans-pro"/>
              </a:rPr>
              <a:t>a</a:t>
            </a:r>
            <a:r>
              <a:rPr lang="en-US" sz="1200" b="0" i="0" dirty="0">
                <a:solidFill>
                  <a:srgbClr val="54585A"/>
                </a:solidFill>
                <a:effectLst/>
                <a:latin typeface="source-sans-pro"/>
              </a:rPr>
              <a:t>   </a:t>
            </a:r>
            <a:r>
              <a:rPr lang="en-US" sz="1200" b="0" i="0" dirty="0">
                <a:solidFill>
                  <a:srgbClr val="007AAF"/>
                </a:solidFill>
                <a:effectLst/>
                <a:latin typeface="source-sans-pro"/>
                <a:hlinkClick r:id="rId5"/>
              </a:rPr>
              <a:t>Weihong Qi</a:t>
            </a:r>
            <a:r>
              <a:rPr lang="en-US" sz="1200" b="0" i="0" dirty="0">
                <a:solidFill>
                  <a:srgbClr val="54585A"/>
                </a:solidFill>
                <a:effectLst/>
                <a:latin typeface="source-sans-pro"/>
              </a:rPr>
              <a:t>,*</a:t>
            </a:r>
            <a:r>
              <a:rPr lang="en-US" sz="1200" b="0" i="1" baseline="30000" dirty="0">
                <a:solidFill>
                  <a:srgbClr val="54585A"/>
                </a:solidFill>
                <a:effectLst/>
                <a:latin typeface="source-sans-pro"/>
              </a:rPr>
              <a:t>ab</a:t>
            </a:r>
            <a:r>
              <a:rPr lang="en-US" sz="1200" b="0" i="0" dirty="0">
                <a:solidFill>
                  <a:srgbClr val="54585A"/>
                </a:solidFill>
                <a:effectLst/>
                <a:latin typeface="source-sans-pro"/>
              </a:rPr>
              <a:t>   </a:t>
            </a:r>
            <a:r>
              <a:rPr lang="en-US" sz="1200" b="0" i="0" dirty="0">
                <a:solidFill>
                  <a:srgbClr val="007AAF"/>
                </a:solidFill>
                <a:effectLst/>
                <a:latin typeface="source-sans-pro"/>
                <a:hlinkClick r:id="rId6"/>
              </a:rPr>
              <a:t>Yajuan </a:t>
            </a:r>
            <a:r>
              <a:rPr lang="en-US" sz="1200" b="0" i="0" dirty="0" err="1">
                <a:solidFill>
                  <a:srgbClr val="007AAF"/>
                </a:solidFill>
                <a:effectLst/>
                <a:latin typeface="source-sans-pro"/>
                <a:hlinkClick r:id="rId6"/>
              </a:rPr>
              <a:t>Cheng</a:t>
            </a:r>
            <a:r>
              <a:rPr lang="en-US" sz="1200" b="0" i="0" dirty="0" err="1">
                <a:solidFill>
                  <a:srgbClr val="54585A"/>
                </a:solidFill>
                <a:effectLst/>
                <a:latin typeface="source-sans-pro"/>
              </a:rPr>
              <a:t>,</a:t>
            </a:r>
            <a:r>
              <a:rPr lang="en-US" sz="1200" b="0" i="1" baseline="30000" dirty="0" err="1">
                <a:solidFill>
                  <a:srgbClr val="54585A"/>
                </a:solidFill>
                <a:effectLst/>
                <a:latin typeface="source-sans-pro"/>
              </a:rPr>
              <a:t>a</a:t>
            </a:r>
            <a:r>
              <a:rPr lang="en-US" sz="1200" b="0" i="0" dirty="0">
                <a:solidFill>
                  <a:srgbClr val="54585A"/>
                </a:solidFill>
                <a:effectLst/>
                <a:latin typeface="source-sans-pro"/>
              </a:rPr>
              <a:t>   </a:t>
            </a:r>
            <a:r>
              <a:rPr lang="en-US" sz="1200" b="0" i="0" dirty="0">
                <a:solidFill>
                  <a:srgbClr val="007AAF"/>
                </a:solidFill>
                <a:effectLst/>
                <a:latin typeface="source-sans-pro"/>
                <a:hlinkClick r:id="rId7"/>
              </a:rPr>
              <a:t>Baiyun </a:t>
            </a:r>
            <a:r>
              <a:rPr lang="en-US" sz="1200" b="0" i="0" dirty="0" err="1">
                <a:solidFill>
                  <a:srgbClr val="007AAF"/>
                </a:solidFill>
                <a:effectLst/>
                <a:latin typeface="source-sans-pro"/>
                <a:hlinkClick r:id="rId7"/>
              </a:rPr>
              <a:t>Huang</a:t>
            </a:r>
            <a:r>
              <a:rPr lang="en-US" sz="1200" b="0" i="0" dirty="0" err="1">
                <a:solidFill>
                  <a:srgbClr val="54585A"/>
                </a:solidFill>
                <a:effectLst/>
                <a:latin typeface="source-sans-pro"/>
              </a:rPr>
              <a:t>,</a:t>
            </a:r>
            <a:r>
              <a:rPr lang="en-US" sz="1200" b="0" i="1" baseline="30000" dirty="0" err="1">
                <a:solidFill>
                  <a:srgbClr val="54585A"/>
                </a:solidFill>
                <a:effectLst/>
                <a:latin typeface="source-sans-pro"/>
              </a:rPr>
              <a:t>c</a:t>
            </a:r>
            <a:r>
              <a:rPr lang="en-US" sz="1200" b="0" i="0" dirty="0">
                <a:solidFill>
                  <a:srgbClr val="54585A"/>
                </a:solidFill>
                <a:effectLst/>
                <a:latin typeface="source-sans-pro"/>
              </a:rPr>
              <a:t>   </a:t>
            </a:r>
            <a:r>
              <a:rPr lang="en-US" sz="1200" b="0" i="0" dirty="0">
                <a:solidFill>
                  <a:srgbClr val="007AAF"/>
                </a:solidFill>
                <a:effectLst/>
                <a:latin typeface="source-sans-pro"/>
                <a:hlinkClick r:id="rId8"/>
              </a:rPr>
              <a:t>Mingpu </a:t>
            </a:r>
            <a:r>
              <a:rPr lang="en-US" sz="1200" b="0" i="0" dirty="0" err="1">
                <a:solidFill>
                  <a:srgbClr val="007AAF"/>
                </a:solidFill>
                <a:effectLst/>
                <a:latin typeface="source-sans-pro"/>
                <a:hlinkClick r:id="rId8"/>
              </a:rPr>
              <a:t>Wang</a:t>
            </a:r>
            <a:r>
              <a:rPr lang="en-US" sz="1200" b="0" i="1" baseline="30000" dirty="0" err="1">
                <a:solidFill>
                  <a:srgbClr val="54585A"/>
                </a:solidFill>
                <a:effectLst/>
                <a:latin typeface="source-sans-pro"/>
              </a:rPr>
              <a:t>ab</a:t>
            </a:r>
            <a:r>
              <a:rPr lang="en-US" sz="1200" b="0" i="0" dirty="0">
                <a:solidFill>
                  <a:srgbClr val="54585A"/>
                </a:solidFill>
                <a:effectLst/>
                <a:latin typeface="source-sans-pro"/>
              </a:rPr>
              <a:t>  and  </a:t>
            </a:r>
            <a:r>
              <a:rPr lang="en-US" sz="1200" b="0" i="0" dirty="0">
                <a:solidFill>
                  <a:srgbClr val="007AAF"/>
                </a:solidFill>
                <a:effectLst/>
                <a:latin typeface="source-sans-pro"/>
                <a:hlinkClick r:id="rId9"/>
              </a:rPr>
              <a:t>Yejun Li</a:t>
            </a:r>
            <a:r>
              <a:rPr lang="en-US" sz="1200" b="0" i="1" baseline="30000" dirty="0">
                <a:solidFill>
                  <a:srgbClr val="54585A"/>
                </a:solidFill>
                <a:effectLst/>
                <a:latin typeface="source-sans-pro"/>
              </a:rPr>
              <a:t>a</a:t>
            </a:r>
            <a:r>
              <a:rPr lang="en-US" sz="1200" b="0" i="0" dirty="0">
                <a:solidFill>
                  <a:srgbClr val="54585A"/>
                </a:solidFill>
                <a:effectLst/>
                <a:latin typeface="source-sans-pro"/>
              </a:rPr>
              <a:t> </a:t>
            </a:r>
            <a:r>
              <a:rPr lang="en-US" sz="1200" dirty="0">
                <a:solidFill>
                  <a:srgbClr val="54585A"/>
                </a:solidFill>
                <a:latin typeface="source-sans-pro"/>
              </a:rPr>
              <a:t>; Physical</a:t>
            </a:r>
            <a:r>
              <a:rPr lang="en-US" sz="1200" b="0" i="0" dirty="0">
                <a:solidFill>
                  <a:srgbClr val="54585A"/>
                </a:solidFill>
                <a:effectLst/>
                <a:latin typeface="source-sans-pro"/>
              </a:rPr>
              <a:t>  Chemistry Chemical Physics Journal, Issue 2, 2011 </a:t>
            </a:r>
          </a:p>
          <a:p>
            <a:pPr algn="ctr"/>
            <a:r>
              <a:rPr lang="en-US" sz="1200" dirty="0">
                <a:hlinkClick r:id="rId10"/>
              </a:rPr>
              <a:t>https://pubs.rsc.org/en/content/articlelanding/2011/cp/c0cp02102d#!divAbstract</a:t>
            </a:r>
            <a:r>
              <a:rPr lang="en-US" sz="1200" b="0" i="0" dirty="0">
                <a:solidFill>
                  <a:srgbClr val="54585A"/>
                </a:solidFill>
                <a:effectLst/>
                <a:latin typeface="source-sans-pro"/>
              </a:rPr>
              <a:t>  </a:t>
            </a:r>
          </a:p>
        </p:txBody>
      </p:sp>
    </p:spTree>
    <p:extLst>
      <p:ext uri="{BB962C8B-B14F-4D97-AF65-F5344CB8AC3E}">
        <p14:creationId xmlns:p14="http://schemas.microsoft.com/office/powerpoint/2010/main" val="1753334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4313C977-5359-3F41-9BB6-EAF4DC45CDE2}"/>
              </a:ext>
            </a:extLst>
          </p:cNvPr>
          <p:cNvSpPr>
            <a:spLocks noGrp="1"/>
          </p:cNvSpPr>
          <p:nvPr>
            <p:ph type="title"/>
          </p:nvPr>
        </p:nvSpPr>
        <p:spPr bwMode="auto">
          <a:xfrm>
            <a:off x="0" y="163130"/>
            <a:ext cx="10515600" cy="736870"/>
          </a:xfr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algn="ctr" eaLnBrk="1" hangingPunct="1">
              <a:defRPr/>
            </a:pPr>
            <a:r>
              <a:rPr lang="es-MX" sz="2900" b="1" dirty="0">
                <a:solidFill>
                  <a:srgbClr val="1625FF"/>
                </a:solidFill>
              </a:rPr>
              <a:t>Ostwald Ripening Phenomenon</a:t>
            </a:r>
            <a:endParaRPr lang="en-US" sz="2900" b="1" dirty="0">
              <a:solidFill>
                <a:srgbClr val="1625FF"/>
              </a:solidFill>
            </a:endParaRPr>
          </a:p>
        </p:txBody>
      </p:sp>
      <p:pic>
        <p:nvPicPr>
          <p:cNvPr id="43011" name="Picture 9" descr="escanear0022">
            <a:extLst>
              <a:ext uri="{FF2B5EF4-FFF2-40B4-BE49-F238E27FC236}">
                <a16:creationId xmlns:a16="http://schemas.microsoft.com/office/drawing/2014/main" id="{31DE9248-BE20-5848-B2F0-8FA82A80D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845" t="2400" r="2010" b="53955"/>
          <a:stretch>
            <a:fillRect/>
          </a:stretch>
        </p:blipFill>
        <p:spPr bwMode="auto">
          <a:xfrm rot="16140000">
            <a:off x="4389438" y="411163"/>
            <a:ext cx="3263900"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CED5218-38CC-1E4F-8EA2-0113BCD3FAC9}"/>
              </a:ext>
            </a:extLst>
          </p:cNvPr>
          <p:cNvPicPr>
            <a:picLocks noChangeAspect="1"/>
          </p:cNvPicPr>
          <p:nvPr/>
        </p:nvPicPr>
        <p:blipFill>
          <a:blip r:embed="rId3"/>
          <a:stretch>
            <a:fillRect/>
          </a:stretch>
        </p:blipFill>
        <p:spPr>
          <a:xfrm>
            <a:off x="4198938" y="4861324"/>
            <a:ext cx="3644900" cy="1384300"/>
          </a:xfrm>
          <a:prstGeom prst="rect">
            <a:avLst/>
          </a:prstGeom>
        </p:spPr>
      </p:pic>
      <p:sp>
        <p:nvSpPr>
          <p:cNvPr id="5" name="Date Placeholder 4">
            <a:extLst>
              <a:ext uri="{FF2B5EF4-FFF2-40B4-BE49-F238E27FC236}">
                <a16:creationId xmlns:a16="http://schemas.microsoft.com/office/drawing/2014/main" id="{0032D4D5-BFC6-C14B-B782-B743EE66A126}"/>
              </a:ext>
            </a:extLst>
          </p:cNvPr>
          <p:cNvSpPr>
            <a:spLocks noGrp="1"/>
          </p:cNvSpPr>
          <p:nvPr>
            <p:ph type="dt" sz="half" idx="10"/>
          </p:nvPr>
        </p:nvSpPr>
        <p:spPr/>
        <p:txBody>
          <a:bodyPr/>
          <a:lstStyle/>
          <a:p>
            <a:fld id="{50357CDE-5DF6-164B-A37B-9E6AA6052A59}" type="datetime1">
              <a:rPr lang="en-US" smtClean="0"/>
              <a:t>2/17/20</a:t>
            </a:fld>
            <a:endParaRPr lang="en-US"/>
          </a:p>
        </p:txBody>
      </p:sp>
      <p:sp>
        <p:nvSpPr>
          <p:cNvPr id="6" name="Slide Number Placeholder 5">
            <a:extLst>
              <a:ext uri="{FF2B5EF4-FFF2-40B4-BE49-F238E27FC236}">
                <a16:creationId xmlns:a16="http://schemas.microsoft.com/office/drawing/2014/main" id="{C66C43E0-5F82-CE4D-B9E0-83AE332DB6DE}"/>
              </a:ext>
            </a:extLst>
          </p:cNvPr>
          <p:cNvSpPr>
            <a:spLocks noGrp="1"/>
          </p:cNvSpPr>
          <p:nvPr>
            <p:ph type="sldNum" sz="quarter" idx="12"/>
          </p:nvPr>
        </p:nvSpPr>
        <p:spPr/>
        <p:txBody>
          <a:bodyPr/>
          <a:lstStyle/>
          <a:p>
            <a:fld id="{28F337F4-19F2-2645-A851-B43332B7D6D1}" type="slidenum">
              <a:rPr lang="en-US" smtClean="0"/>
              <a:t>28</a:t>
            </a:fld>
            <a:endParaRPr lang="en-US"/>
          </a:p>
        </p:txBody>
      </p:sp>
    </p:spTree>
    <p:extLst>
      <p:ext uri="{BB962C8B-B14F-4D97-AF65-F5344CB8AC3E}">
        <p14:creationId xmlns:p14="http://schemas.microsoft.com/office/powerpoint/2010/main" val="3124834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41C2-7496-6F4D-91C5-C688A4EE908C}"/>
              </a:ext>
            </a:extLst>
          </p:cNvPr>
          <p:cNvSpPr>
            <a:spLocks noGrp="1"/>
          </p:cNvSpPr>
          <p:nvPr>
            <p:ph type="title"/>
          </p:nvPr>
        </p:nvSpPr>
        <p:spPr/>
        <p:txBody>
          <a:bodyPr>
            <a:normAutofit/>
          </a:bodyPr>
          <a:lstStyle/>
          <a:p>
            <a:r>
              <a:rPr lang="en-US" sz="1800" b="0" dirty="0"/>
              <a:t>Surface stress and surface energy of Al nanoclusters computed based on DFT calculation. The surface energy/stress-particle radius curves were drawn based on the data presented in ref. 29.</a:t>
            </a:r>
          </a:p>
        </p:txBody>
      </p:sp>
      <p:sp>
        <p:nvSpPr>
          <p:cNvPr id="4" name="Date Placeholder 3">
            <a:extLst>
              <a:ext uri="{FF2B5EF4-FFF2-40B4-BE49-F238E27FC236}">
                <a16:creationId xmlns:a16="http://schemas.microsoft.com/office/drawing/2014/main" id="{B5B34D22-CE08-2142-97BF-50F9D9C488AA}"/>
              </a:ext>
            </a:extLst>
          </p:cNvPr>
          <p:cNvSpPr>
            <a:spLocks noGrp="1"/>
          </p:cNvSpPr>
          <p:nvPr>
            <p:ph type="dt" sz="half" idx="10"/>
          </p:nvPr>
        </p:nvSpPr>
        <p:spPr/>
        <p:txBody>
          <a:bodyPr/>
          <a:lstStyle/>
          <a:p>
            <a:fld id="{D9C615BD-3720-2144-A8DF-4D7F744138C1}" type="datetime1">
              <a:rPr lang="en-US" smtClean="0"/>
              <a:t>2/17/20</a:t>
            </a:fld>
            <a:endParaRPr lang="en-US"/>
          </a:p>
        </p:txBody>
      </p:sp>
      <p:sp>
        <p:nvSpPr>
          <p:cNvPr id="5" name="Slide Number Placeholder 4">
            <a:extLst>
              <a:ext uri="{FF2B5EF4-FFF2-40B4-BE49-F238E27FC236}">
                <a16:creationId xmlns:a16="http://schemas.microsoft.com/office/drawing/2014/main" id="{D516A73F-62B1-A346-968C-4022A37D879B}"/>
              </a:ext>
            </a:extLst>
          </p:cNvPr>
          <p:cNvSpPr>
            <a:spLocks noGrp="1"/>
          </p:cNvSpPr>
          <p:nvPr>
            <p:ph type="sldNum" sz="quarter" idx="12"/>
          </p:nvPr>
        </p:nvSpPr>
        <p:spPr/>
        <p:txBody>
          <a:bodyPr/>
          <a:lstStyle/>
          <a:p>
            <a:fld id="{28F337F4-19F2-2645-A851-B43332B7D6D1}" type="slidenum">
              <a:rPr lang="en-US" smtClean="0"/>
              <a:t>29</a:t>
            </a:fld>
            <a:endParaRPr lang="en-US"/>
          </a:p>
        </p:txBody>
      </p:sp>
      <p:pic>
        <p:nvPicPr>
          <p:cNvPr id="6" name="Picture 5">
            <a:extLst>
              <a:ext uri="{FF2B5EF4-FFF2-40B4-BE49-F238E27FC236}">
                <a16:creationId xmlns:a16="http://schemas.microsoft.com/office/drawing/2014/main" id="{5C0696DC-B07B-3840-B594-07BB13199D15}"/>
              </a:ext>
            </a:extLst>
          </p:cNvPr>
          <p:cNvPicPr>
            <a:picLocks noChangeAspect="1"/>
          </p:cNvPicPr>
          <p:nvPr/>
        </p:nvPicPr>
        <p:blipFill>
          <a:blip r:embed="rId3"/>
          <a:stretch>
            <a:fillRect/>
          </a:stretch>
        </p:blipFill>
        <p:spPr>
          <a:xfrm>
            <a:off x="2339008" y="938015"/>
            <a:ext cx="7513983" cy="5038789"/>
          </a:xfrm>
          <a:prstGeom prst="rect">
            <a:avLst/>
          </a:prstGeom>
        </p:spPr>
      </p:pic>
      <p:sp>
        <p:nvSpPr>
          <p:cNvPr id="7" name="Rectangle 6">
            <a:extLst>
              <a:ext uri="{FF2B5EF4-FFF2-40B4-BE49-F238E27FC236}">
                <a16:creationId xmlns:a16="http://schemas.microsoft.com/office/drawing/2014/main" id="{D91EEEE6-F5B3-F54A-B914-713169C70866}"/>
              </a:ext>
            </a:extLst>
          </p:cNvPr>
          <p:cNvSpPr/>
          <p:nvPr/>
        </p:nvSpPr>
        <p:spPr>
          <a:xfrm>
            <a:off x="2093842" y="6385712"/>
            <a:ext cx="8305801" cy="461665"/>
          </a:xfrm>
          <a:prstGeom prst="rect">
            <a:avLst/>
          </a:prstGeom>
        </p:spPr>
        <p:txBody>
          <a:bodyPr wrap="square">
            <a:spAutoFit/>
          </a:bodyPr>
          <a:lstStyle/>
          <a:p>
            <a:r>
              <a:rPr lang="en-US" sz="1200" dirty="0"/>
              <a:t>Wu, </a:t>
            </a:r>
            <a:r>
              <a:rPr lang="en-US" sz="1200" dirty="0" err="1"/>
              <a:t>Jianbo</a:t>
            </a:r>
            <a:r>
              <a:rPr lang="en-US" sz="1200" dirty="0"/>
              <a:t> &amp; li, </a:t>
            </a:r>
            <a:r>
              <a:rPr lang="en-US" sz="1200" dirty="0" err="1"/>
              <a:t>Panpan</a:t>
            </a:r>
            <a:r>
              <a:rPr lang="en-US" sz="1200" dirty="0"/>
              <a:t> &amp; Pan, Yung-Tin &amp; Warren, Steven &amp; Yin, Xi &amp; Yang, Hong. (2012). </a:t>
            </a:r>
            <a:r>
              <a:rPr lang="en-US" sz="1200" dirty="0" err="1"/>
              <a:t>ChemInform</a:t>
            </a:r>
            <a:r>
              <a:rPr lang="en-US" sz="1200" dirty="0"/>
              <a:t> Abstract: Surface Lattice-Engineered Bimetallic Nanoparticles and Their Catalytic Properties. Chemical Society reviews. 41. 10.1039/c2cs35189g. </a:t>
            </a:r>
          </a:p>
        </p:txBody>
      </p:sp>
    </p:spTree>
    <p:extLst>
      <p:ext uri="{BB962C8B-B14F-4D97-AF65-F5344CB8AC3E}">
        <p14:creationId xmlns:p14="http://schemas.microsoft.com/office/powerpoint/2010/main" val="360314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ED424C9E-67A7-0F40-A942-61558B3F5CCF}"/>
              </a:ext>
            </a:extLst>
          </p:cNvPr>
          <p:cNvSpPr>
            <a:spLocks noGrp="1"/>
          </p:cNvSpPr>
          <p:nvPr>
            <p:ph type="sldNum" sz="quarter" idx="10"/>
          </p:nvPr>
        </p:nvSpPr>
        <p:spPr>
          <a:xfrm>
            <a:off x="11643381" y="6368461"/>
            <a:ext cx="443845" cy="3651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179E579D-E8A0-3C49-874B-81D8EBE3A8CD}" type="slidenum">
              <a:rPr lang="en-US" altLang="zh-TW">
                <a:solidFill>
                  <a:schemeClr val="tx1"/>
                </a:solidFill>
                <a:latin typeface="Garamond" panose="02020404030301010803" pitchFamily="18" charset="0"/>
                <a:ea typeface="DotumChe" panose="020B0609000101010101" pitchFamily="49" charset="-127"/>
              </a:rPr>
              <a:pPr eaLnBrk="1" hangingPunct="1"/>
              <a:t>3</a:t>
            </a:fld>
            <a:endParaRPr lang="en-US" altLang="zh-TW" dirty="0">
              <a:solidFill>
                <a:schemeClr val="tx1"/>
              </a:solidFill>
              <a:latin typeface="Garamond" panose="02020404030301010803" pitchFamily="18" charset="0"/>
              <a:ea typeface="DotumChe" panose="020B0609000101010101" pitchFamily="49" charset="-127"/>
            </a:endParaRPr>
          </a:p>
        </p:txBody>
      </p:sp>
      <p:sp>
        <p:nvSpPr>
          <p:cNvPr id="413700" name="Rectangle 4">
            <a:extLst>
              <a:ext uri="{FF2B5EF4-FFF2-40B4-BE49-F238E27FC236}">
                <a16:creationId xmlns:a16="http://schemas.microsoft.com/office/drawing/2014/main" id="{1B2C4842-889C-CE43-A63B-B92EB4A33187}"/>
              </a:ext>
            </a:extLst>
          </p:cNvPr>
          <p:cNvSpPr>
            <a:spLocks noGrp="1" noChangeArrowheads="1"/>
          </p:cNvSpPr>
          <p:nvPr>
            <p:ph type="title"/>
          </p:nvPr>
        </p:nvSpPr>
        <p:spPr>
          <a:xfrm>
            <a:off x="0" y="15876"/>
            <a:ext cx="12191999" cy="1325563"/>
          </a:xfrm>
        </p:spPr>
        <p:txBody>
          <a:bodyPr>
            <a:normAutofit/>
          </a:bodyPr>
          <a:lstStyle/>
          <a:p>
            <a:pPr algn="ctr" eaLnBrk="1" hangingPunct="1"/>
            <a:r>
              <a:rPr lang="en-US" altLang="zh-TW" sz="3600" dirty="0">
                <a:effectLst>
                  <a:outerShdw blurRad="38100" dist="38100" dir="2700000" algn="tl">
                    <a:srgbClr val="C0C0C0"/>
                  </a:outerShdw>
                </a:effectLst>
              </a:rPr>
              <a:t>Percentage of surface atoms changes with cluster diameter</a:t>
            </a:r>
          </a:p>
        </p:txBody>
      </p:sp>
      <p:pic>
        <p:nvPicPr>
          <p:cNvPr id="16387" name="Picture 6" descr="Fig2-1">
            <a:extLst>
              <a:ext uri="{FF2B5EF4-FFF2-40B4-BE49-F238E27FC236}">
                <a16:creationId xmlns:a16="http://schemas.microsoft.com/office/drawing/2014/main" id="{F8510EAE-5723-1D44-85B0-66A3EF3A74B8}"/>
              </a:ext>
            </a:extLst>
          </p:cNvPr>
          <p:cNvPicPr>
            <a:picLocks noChangeAspect="1" noChangeArrowheads="1"/>
          </p:cNvPicPr>
          <p:nvPr/>
        </p:nvPicPr>
        <p:blipFill>
          <a:blip r:embed="rId2">
            <a:lum bright="-6000" contrast="30000"/>
            <a:extLst>
              <a:ext uri="{28A0092B-C50C-407E-A947-70E740481C1C}">
                <a14:useLocalDpi xmlns:a14="http://schemas.microsoft.com/office/drawing/2010/main" val="0"/>
              </a:ext>
            </a:extLst>
          </a:blip>
          <a:srcRect/>
          <a:stretch>
            <a:fillRect/>
          </a:stretch>
        </p:blipFill>
        <p:spPr bwMode="auto">
          <a:xfrm>
            <a:off x="2135188" y="1341439"/>
            <a:ext cx="781685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a:extLst>
              <a:ext uri="{FF2B5EF4-FFF2-40B4-BE49-F238E27FC236}">
                <a16:creationId xmlns:a16="http://schemas.microsoft.com/office/drawing/2014/main" id="{7C16C089-6C34-8440-86B5-BD6F6F9EFF99}"/>
              </a:ext>
            </a:extLst>
          </p:cNvPr>
          <p:cNvSpPr>
            <a:spLocks noGrp="1"/>
          </p:cNvSpPr>
          <p:nvPr>
            <p:ph type="dt" sz="half" idx="10"/>
          </p:nvPr>
        </p:nvSpPr>
        <p:spPr>
          <a:xfrm>
            <a:off x="0" y="6492875"/>
            <a:ext cx="2743200" cy="365125"/>
          </a:xfrm>
        </p:spPr>
        <p:txBody>
          <a:bodyPr/>
          <a:lstStyle/>
          <a:p>
            <a:fld id="{4E171339-02CA-964E-BE9A-C5887C60D067}" type="datetime1">
              <a:rPr lang="en-US" smtClean="0"/>
              <a:t>2/17/20</a:t>
            </a:fld>
            <a:endParaRPr lang="en-US" dirty="0"/>
          </a:p>
        </p:txBody>
      </p:sp>
    </p:spTree>
    <p:extLst>
      <p:ext uri="{BB962C8B-B14F-4D97-AF65-F5344CB8AC3E}">
        <p14:creationId xmlns:p14="http://schemas.microsoft.com/office/powerpoint/2010/main" val="1900444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FE01-BD62-1748-9EC8-E4BC7DDDE179}"/>
              </a:ext>
            </a:extLst>
          </p:cNvPr>
          <p:cNvSpPr>
            <a:spLocks noGrp="1"/>
          </p:cNvSpPr>
          <p:nvPr>
            <p:ph type="title"/>
          </p:nvPr>
        </p:nvSpPr>
        <p:spPr>
          <a:xfrm>
            <a:off x="838200" y="365125"/>
            <a:ext cx="6013174" cy="986597"/>
          </a:xfrm>
        </p:spPr>
        <p:txBody>
          <a:bodyPr/>
          <a:lstStyle/>
          <a:p>
            <a:r>
              <a:rPr lang="en-US" dirty="0"/>
              <a:t>Paper for Discussion</a:t>
            </a:r>
          </a:p>
        </p:txBody>
      </p:sp>
      <p:sp>
        <p:nvSpPr>
          <p:cNvPr id="3" name="Content Placeholder 2">
            <a:extLst>
              <a:ext uri="{FF2B5EF4-FFF2-40B4-BE49-F238E27FC236}">
                <a16:creationId xmlns:a16="http://schemas.microsoft.com/office/drawing/2014/main" id="{751DCD4C-593F-7146-883E-B27672DAA62F}"/>
              </a:ext>
            </a:extLst>
          </p:cNvPr>
          <p:cNvSpPr>
            <a:spLocks noGrp="1"/>
          </p:cNvSpPr>
          <p:nvPr>
            <p:ph idx="1"/>
          </p:nvPr>
        </p:nvSpPr>
        <p:spPr>
          <a:xfrm>
            <a:off x="1620625" y="1712503"/>
            <a:ext cx="9116505" cy="4351338"/>
          </a:xfrm>
        </p:spPr>
        <p:txBody>
          <a:bodyPr/>
          <a:lstStyle/>
          <a:p>
            <a:pPr marL="0" indent="0">
              <a:buNone/>
            </a:pPr>
            <a:r>
              <a:rPr lang="en-US" b="1" dirty="0"/>
              <a:t>Surface Tension, Surface Energy, and Chemical Potential Due to Their Difference</a:t>
            </a:r>
            <a:endParaRPr lang="en-US" dirty="0"/>
          </a:p>
          <a:p>
            <a:pPr marL="0" indent="0">
              <a:buNone/>
            </a:pPr>
            <a:r>
              <a:rPr lang="en-US" dirty="0">
                <a:hlinkClick r:id="rId2"/>
              </a:rPr>
              <a:t>https://pubs.acs.org/doi/abs/10.1021/la400937r</a:t>
            </a:r>
            <a:endParaRPr lang="en-US" dirty="0"/>
          </a:p>
          <a:p>
            <a:pPr marL="0" indent="0">
              <a:buNone/>
            </a:pPr>
            <a:endParaRPr lang="en-US" dirty="0"/>
          </a:p>
        </p:txBody>
      </p:sp>
      <p:sp>
        <p:nvSpPr>
          <p:cNvPr id="6" name="Date Placeholder 5">
            <a:extLst>
              <a:ext uri="{FF2B5EF4-FFF2-40B4-BE49-F238E27FC236}">
                <a16:creationId xmlns:a16="http://schemas.microsoft.com/office/drawing/2014/main" id="{2B4F6C49-94AD-3D4E-8527-199237A098A8}"/>
              </a:ext>
            </a:extLst>
          </p:cNvPr>
          <p:cNvSpPr>
            <a:spLocks noGrp="1"/>
          </p:cNvSpPr>
          <p:nvPr>
            <p:ph type="dt" sz="half" idx="10"/>
          </p:nvPr>
        </p:nvSpPr>
        <p:spPr/>
        <p:txBody>
          <a:bodyPr/>
          <a:lstStyle/>
          <a:p>
            <a:fld id="{89DD3B0A-DA27-7549-A9FF-336FBEF823E1}" type="datetime1">
              <a:rPr lang="en-US" smtClean="0"/>
              <a:t>2/17/20</a:t>
            </a:fld>
            <a:endParaRPr lang="en-US"/>
          </a:p>
        </p:txBody>
      </p:sp>
      <p:sp>
        <p:nvSpPr>
          <p:cNvPr id="7" name="Slide Number Placeholder 6">
            <a:extLst>
              <a:ext uri="{FF2B5EF4-FFF2-40B4-BE49-F238E27FC236}">
                <a16:creationId xmlns:a16="http://schemas.microsoft.com/office/drawing/2014/main" id="{77D0585D-8075-C344-AA7A-46756B410DCA}"/>
              </a:ext>
            </a:extLst>
          </p:cNvPr>
          <p:cNvSpPr>
            <a:spLocks noGrp="1"/>
          </p:cNvSpPr>
          <p:nvPr>
            <p:ph type="sldNum" sz="quarter" idx="12"/>
          </p:nvPr>
        </p:nvSpPr>
        <p:spPr/>
        <p:txBody>
          <a:bodyPr/>
          <a:lstStyle/>
          <a:p>
            <a:fld id="{28F337F4-19F2-2645-A851-B43332B7D6D1}" type="slidenum">
              <a:rPr lang="en-US" smtClean="0"/>
              <a:t>30</a:t>
            </a:fld>
            <a:endParaRPr lang="en-US"/>
          </a:p>
        </p:txBody>
      </p:sp>
    </p:spTree>
    <p:extLst>
      <p:ext uri="{BB962C8B-B14F-4D97-AF65-F5344CB8AC3E}">
        <p14:creationId xmlns:p14="http://schemas.microsoft.com/office/powerpoint/2010/main" val="32206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5EA4CA57-5208-494C-90B4-9A7EB1348F15}"/>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2900"/>
              <a:t>Electric potential at the proximity of solid surface</a:t>
            </a:r>
            <a:endParaRPr lang="en-US" sz="2900"/>
          </a:p>
        </p:txBody>
      </p:sp>
      <p:pic>
        <p:nvPicPr>
          <p:cNvPr id="44034" name="Picture 6" descr="escanear0023">
            <a:extLst>
              <a:ext uri="{FF2B5EF4-FFF2-40B4-BE49-F238E27FC236}">
                <a16:creationId xmlns:a16="http://schemas.microsoft.com/office/drawing/2014/main" id="{9A2BA46D-9901-6042-8AD1-DA3EBF7C1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99" t="49989" r="56165"/>
          <a:stretch>
            <a:fillRect/>
          </a:stretch>
        </p:blipFill>
        <p:spPr bwMode="auto">
          <a:xfrm>
            <a:off x="1752600" y="1905001"/>
            <a:ext cx="510540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7" descr="escanear0024">
            <a:extLst>
              <a:ext uri="{FF2B5EF4-FFF2-40B4-BE49-F238E27FC236}">
                <a16:creationId xmlns:a16="http://schemas.microsoft.com/office/drawing/2014/main" id="{82B8BBB7-3C52-4D4E-B915-BA86DA8E5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78" t="70070" r="61674" b="12863"/>
          <a:stretch>
            <a:fillRect/>
          </a:stretch>
        </p:blipFill>
        <p:spPr bwMode="auto">
          <a:xfrm>
            <a:off x="7239000" y="3657600"/>
            <a:ext cx="3429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EAD98699-2B4E-6C49-920B-7F5945404068}"/>
              </a:ext>
            </a:extLst>
          </p:cNvPr>
          <p:cNvSpPr>
            <a:spLocks noGrp="1"/>
          </p:cNvSpPr>
          <p:nvPr>
            <p:ph type="dt" sz="half" idx="10"/>
          </p:nvPr>
        </p:nvSpPr>
        <p:spPr/>
        <p:txBody>
          <a:bodyPr/>
          <a:lstStyle/>
          <a:p>
            <a:fld id="{4912E6E9-2644-4B40-ACB2-AF5552037F0A}" type="datetime1">
              <a:rPr lang="en-US" smtClean="0"/>
              <a:t>2/17/20</a:t>
            </a:fld>
            <a:endParaRPr lang="en-US"/>
          </a:p>
        </p:txBody>
      </p:sp>
      <p:sp>
        <p:nvSpPr>
          <p:cNvPr id="5" name="Slide Number Placeholder 4">
            <a:extLst>
              <a:ext uri="{FF2B5EF4-FFF2-40B4-BE49-F238E27FC236}">
                <a16:creationId xmlns:a16="http://schemas.microsoft.com/office/drawing/2014/main" id="{0FA6F340-B62D-C34B-91B7-928209564159}"/>
              </a:ext>
            </a:extLst>
          </p:cNvPr>
          <p:cNvSpPr>
            <a:spLocks noGrp="1"/>
          </p:cNvSpPr>
          <p:nvPr>
            <p:ph type="sldNum" sz="quarter" idx="12"/>
          </p:nvPr>
        </p:nvSpPr>
        <p:spPr/>
        <p:txBody>
          <a:bodyPr/>
          <a:lstStyle/>
          <a:p>
            <a:fld id="{28F337F4-19F2-2645-A851-B43332B7D6D1}" type="slidenum">
              <a:rPr lang="en-US" smtClean="0"/>
              <a:t>31</a:t>
            </a:fld>
            <a:endParaRPr lang="en-US"/>
          </a:p>
        </p:txBody>
      </p:sp>
    </p:spTree>
    <p:extLst>
      <p:ext uri="{BB962C8B-B14F-4D97-AF65-F5344CB8AC3E}">
        <p14:creationId xmlns:p14="http://schemas.microsoft.com/office/powerpoint/2010/main" val="105565518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9E2881F2-3C28-5A45-858C-E900498F6D10}"/>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2900"/>
              <a:t>Interactions between 2 particles : DLVO Theory</a:t>
            </a:r>
            <a:endParaRPr lang="en-US" sz="2900"/>
          </a:p>
        </p:txBody>
      </p:sp>
      <p:pic>
        <p:nvPicPr>
          <p:cNvPr id="45058" name="Picture 4" descr="escanear0025">
            <a:extLst>
              <a:ext uri="{FF2B5EF4-FFF2-40B4-BE49-F238E27FC236}">
                <a16:creationId xmlns:a16="http://schemas.microsoft.com/office/drawing/2014/main" id="{9455B143-A200-204D-B1F6-E27DC7961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566" r="696" b="68106"/>
          <a:stretch>
            <a:fillRect/>
          </a:stretch>
        </p:blipFill>
        <p:spPr bwMode="auto">
          <a:xfrm>
            <a:off x="1752600" y="2362200"/>
            <a:ext cx="41910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5">
            <a:extLst>
              <a:ext uri="{FF2B5EF4-FFF2-40B4-BE49-F238E27FC236}">
                <a16:creationId xmlns:a16="http://schemas.microsoft.com/office/drawing/2014/main" id="{82D0F74E-6258-F14D-A4BD-D25430487227}"/>
              </a:ext>
            </a:extLst>
          </p:cNvPr>
          <p:cNvSpPr>
            <a:spLocks noChangeArrowheads="1"/>
          </p:cNvSpPr>
          <p:nvPr/>
        </p:nvSpPr>
        <p:spPr bwMode="auto">
          <a:xfrm>
            <a:off x="1828800" y="3300413"/>
            <a:ext cx="762000" cy="8382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pic>
        <p:nvPicPr>
          <p:cNvPr id="45060" name="Picture 8" descr="escanear0026">
            <a:extLst>
              <a:ext uri="{FF2B5EF4-FFF2-40B4-BE49-F238E27FC236}">
                <a16:creationId xmlns:a16="http://schemas.microsoft.com/office/drawing/2014/main" id="{99E443A2-A494-A142-B9C8-9D58128A7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43" t="1984" r="56165" b="47044"/>
          <a:stretch>
            <a:fillRect/>
          </a:stretch>
        </p:blipFill>
        <p:spPr bwMode="auto">
          <a:xfrm>
            <a:off x="6248401" y="1676401"/>
            <a:ext cx="4176713"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E80A2888-44F1-E34F-84B5-EF1BFFBF374B}"/>
              </a:ext>
            </a:extLst>
          </p:cNvPr>
          <p:cNvSpPr>
            <a:spLocks noGrp="1"/>
          </p:cNvSpPr>
          <p:nvPr>
            <p:ph type="dt" sz="half" idx="10"/>
          </p:nvPr>
        </p:nvSpPr>
        <p:spPr/>
        <p:txBody>
          <a:bodyPr/>
          <a:lstStyle/>
          <a:p>
            <a:fld id="{0C29A636-5D60-EA48-BFBC-A3DE8EE1F8D1}" type="datetime1">
              <a:rPr lang="en-US" smtClean="0"/>
              <a:t>2/17/20</a:t>
            </a:fld>
            <a:endParaRPr lang="en-US"/>
          </a:p>
        </p:txBody>
      </p:sp>
      <p:sp>
        <p:nvSpPr>
          <p:cNvPr id="5" name="Slide Number Placeholder 4">
            <a:extLst>
              <a:ext uri="{FF2B5EF4-FFF2-40B4-BE49-F238E27FC236}">
                <a16:creationId xmlns:a16="http://schemas.microsoft.com/office/drawing/2014/main" id="{D9EABC13-3218-2945-8CB8-FAFBF293824E}"/>
              </a:ext>
            </a:extLst>
          </p:cNvPr>
          <p:cNvSpPr>
            <a:spLocks noGrp="1"/>
          </p:cNvSpPr>
          <p:nvPr>
            <p:ph type="sldNum" sz="quarter" idx="12"/>
          </p:nvPr>
        </p:nvSpPr>
        <p:spPr/>
        <p:txBody>
          <a:bodyPr/>
          <a:lstStyle/>
          <a:p>
            <a:fld id="{28F337F4-19F2-2645-A851-B43332B7D6D1}" type="slidenum">
              <a:rPr lang="en-US" smtClean="0"/>
              <a:t>32</a:t>
            </a:fld>
            <a:endParaRPr lang="en-US"/>
          </a:p>
        </p:txBody>
      </p:sp>
    </p:spTree>
    <p:extLst>
      <p:ext uri="{BB962C8B-B14F-4D97-AF65-F5344CB8AC3E}">
        <p14:creationId xmlns:p14="http://schemas.microsoft.com/office/powerpoint/2010/main" val="20961469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EA793B6D-F916-C94D-BB9D-CE1B4F3D79EC}"/>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2900"/>
              <a:t>Interactions between 2 particles : DLVO Theory</a:t>
            </a:r>
            <a:endParaRPr lang="en-US" sz="2900"/>
          </a:p>
        </p:txBody>
      </p:sp>
      <p:pic>
        <p:nvPicPr>
          <p:cNvPr id="46082" name="Picture 6" descr="escanear0026">
            <a:extLst>
              <a:ext uri="{FF2B5EF4-FFF2-40B4-BE49-F238E27FC236}">
                <a16:creationId xmlns:a16="http://schemas.microsoft.com/office/drawing/2014/main" id="{1E2AAE66-2DA3-1643-BF60-DF811E0FF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637" t="3969" r="3697" b="48036"/>
          <a:stretch>
            <a:fillRect/>
          </a:stretch>
        </p:blipFill>
        <p:spPr bwMode="auto">
          <a:xfrm>
            <a:off x="3657600" y="1676400"/>
            <a:ext cx="51816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F5E041AA-F1EB-B147-9F10-44496C94269A}"/>
              </a:ext>
            </a:extLst>
          </p:cNvPr>
          <p:cNvSpPr>
            <a:spLocks noGrp="1"/>
          </p:cNvSpPr>
          <p:nvPr>
            <p:ph type="dt" sz="half" idx="10"/>
          </p:nvPr>
        </p:nvSpPr>
        <p:spPr/>
        <p:txBody>
          <a:bodyPr/>
          <a:lstStyle/>
          <a:p>
            <a:fld id="{1F021AC2-969A-F741-9E33-7032F01775C8}" type="datetime1">
              <a:rPr lang="en-US" smtClean="0"/>
              <a:t>2/17/20</a:t>
            </a:fld>
            <a:endParaRPr lang="en-US"/>
          </a:p>
        </p:txBody>
      </p:sp>
      <p:sp>
        <p:nvSpPr>
          <p:cNvPr id="5" name="Slide Number Placeholder 4">
            <a:extLst>
              <a:ext uri="{FF2B5EF4-FFF2-40B4-BE49-F238E27FC236}">
                <a16:creationId xmlns:a16="http://schemas.microsoft.com/office/drawing/2014/main" id="{4F70C000-4039-6340-99C5-F59BD61FB78B}"/>
              </a:ext>
            </a:extLst>
          </p:cNvPr>
          <p:cNvSpPr>
            <a:spLocks noGrp="1"/>
          </p:cNvSpPr>
          <p:nvPr>
            <p:ph type="sldNum" sz="quarter" idx="12"/>
          </p:nvPr>
        </p:nvSpPr>
        <p:spPr/>
        <p:txBody>
          <a:bodyPr/>
          <a:lstStyle/>
          <a:p>
            <a:fld id="{28F337F4-19F2-2645-A851-B43332B7D6D1}" type="slidenum">
              <a:rPr lang="en-US" smtClean="0"/>
              <a:t>33</a:t>
            </a:fld>
            <a:endParaRPr lang="en-US"/>
          </a:p>
        </p:txBody>
      </p:sp>
    </p:spTree>
    <p:extLst>
      <p:ext uri="{BB962C8B-B14F-4D97-AF65-F5344CB8AC3E}">
        <p14:creationId xmlns:p14="http://schemas.microsoft.com/office/powerpoint/2010/main" val="308655500"/>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750F4A6-6AC1-5246-989F-FCBE6CA5F823}"/>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3700"/>
              <a:t>Steric stabilization: solvent and polymer</a:t>
            </a:r>
            <a:endParaRPr lang="en-US" sz="3700"/>
          </a:p>
        </p:txBody>
      </p:sp>
      <p:pic>
        <p:nvPicPr>
          <p:cNvPr id="47106" name="Picture 4" descr="escanear0027">
            <a:extLst>
              <a:ext uri="{FF2B5EF4-FFF2-40B4-BE49-F238E27FC236}">
                <a16:creationId xmlns:a16="http://schemas.microsoft.com/office/drawing/2014/main" id="{E976ED85-8C08-A846-983D-AD6415223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76401"/>
            <a:ext cx="670560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A158B6AC-0CF8-2641-9FC6-4E6EAC5F12FF}"/>
              </a:ext>
            </a:extLst>
          </p:cNvPr>
          <p:cNvSpPr>
            <a:spLocks noGrp="1"/>
          </p:cNvSpPr>
          <p:nvPr>
            <p:ph type="dt" sz="half" idx="10"/>
          </p:nvPr>
        </p:nvSpPr>
        <p:spPr/>
        <p:txBody>
          <a:bodyPr/>
          <a:lstStyle/>
          <a:p>
            <a:fld id="{33030C82-8CB2-D449-9E45-12CF5BBE6F37}" type="datetime1">
              <a:rPr lang="en-US" smtClean="0"/>
              <a:t>2/17/20</a:t>
            </a:fld>
            <a:endParaRPr lang="en-US"/>
          </a:p>
        </p:txBody>
      </p:sp>
      <p:sp>
        <p:nvSpPr>
          <p:cNvPr id="5" name="Slide Number Placeholder 4">
            <a:extLst>
              <a:ext uri="{FF2B5EF4-FFF2-40B4-BE49-F238E27FC236}">
                <a16:creationId xmlns:a16="http://schemas.microsoft.com/office/drawing/2014/main" id="{EA1ABCFE-7575-EC43-AAE0-B057E65ACA21}"/>
              </a:ext>
            </a:extLst>
          </p:cNvPr>
          <p:cNvSpPr>
            <a:spLocks noGrp="1"/>
          </p:cNvSpPr>
          <p:nvPr>
            <p:ph type="sldNum" sz="quarter" idx="12"/>
          </p:nvPr>
        </p:nvSpPr>
        <p:spPr/>
        <p:txBody>
          <a:bodyPr/>
          <a:lstStyle/>
          <a:p>
            <a:fld id="{28F337F4-19F2-2645-A851-B43332B7D6D1}" type="slidenum">
              <a:rPr lang="en-US" smtClean="0"/>
              <a:t>34</a:t>
            </a:fld>
            <a:endParaRPr lang="en-US"/>
          </a:p>
        </p:txBody>
      </p:sp>
    </p:spTree>
    <p:extLst>
      <p:ext uri="{BB962C8B-B14F-4D97-AF65-F5344CB8AC3E}">
        <p14:creationId xmlns:p14="http://schemas.microsoft.com/office/powerpoint/2010/main" val="1875534934"/>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F848CC03-014E-9C4D-AE25-50FFE469CBD6}"/>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3700"/>
              <a:t>Steric stabilization: solvent and polymer</a:t>
            </a:r>
            <a:endParaRPr lang="en-US" sz="3700"/>
          </a:p>
        </p:txBody>
      </p:sp>
      <p:pic>
        <p:nvPicPr>
          <p:cNvPr id="48130" name="Picture 4" descr="escanear0028">
            <a:extLst>
              <a:ext uri="{FF2B5EF4-FFF2-40B4-BE49-F238E27FC236}">
                <a16:creationId xmlns:a16="http://schemas.microsoft.com/office/drawing/2014/main" id="{15F40ED3-3549-5E40-8D79-6907F7FB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2209800"/>
            <a:ext cx="540861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E86E16C5-CE4A-FB4A-9623-FFE46B7B9254}"/>
              </a:ext>
            </a:extLst>
          </p:cNvPr>
          <p:cNvSpPr>
            <a:spLocks noGrp="1"/>
          </p:cNvSpPr>
          <p:nvPr>
            <p:ph type="dt" sz="half" idx="10"/>
          </p:nvPr>
        </p:nvSpPr>
        <p:spPr/>
        <p:txBody>
          <a:bodyPr/>
          <a:lstStyle/>
          <a:p>
            <a:fld id="{D0F9E60E-25ED-8D4A-B232-2764014E8979}" type="datetime1">
              <a:rPr lang="en-US" smtClean="0"/>
              <a:t>2/17/20</a:t>
            </a:fld>
            <a:endParaRPr lang="en-US"/>
          </a:p>
        </p:txBody>
      </p:sp>
      <p:sp>
        <p:nvSpPr>
          <p:cNvPr id="5" name="Slide Number Placeholder 4">
            <a:extLst>
              <a:ext uri="{FF2B5EF4-FFF2-40B4-BE49-F238E27FC236}">
                <a16:creationId xmlns:a16="http://schemas.microsoft.com/office/drawing/2014/main" id="{932908FD-BB17-1746-93AE-0267F90ABBB1}"/>
              </a:ext>
            </a:extLst>
          </p:cNvPr>
          <p:cNvSpPr>
            <a:spLocks noGrp="1"/>
          </p:cNvSpPr>
          <p:nvPr>
            <p:ph type="sldNum" sz="quarter" idx="12"/>
          </p:nvPr>
        </p:nvSpPr>
        <p:spPr/>
        <p:txBody>
          <a:bodyPr/>
          <a:lstStyle/>
          <a:p>
            <a:fld id="{28F337F4-19F2-2645-A851-B43332B7D6D1}" type="slidenum">
              <a:rPr lang="en-US" smtClean="0"/>
              <a:t>35</a:t>
            </a:fld>
            <a:endParaRPr lang="en-US"/>
          </a:p>
        </p:txBody>
      </p:sp>
    </p:spTree>
    <p:extLst>
      <p:ext uri="{BB962C8B-B14F-4D97-AF65-F5344CB8AC3E}">
        <p14:creationId xmlns:p14="http://schemas.microsoft.com/office/powerpoint/2010/main" val="172534945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BB24AB30-E617-954B-ADB3-A9DE77D25286}"/>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3700"/>
              <a:t>Steric stabilization: solvent and polymer</a:t>
            </a:r>
            <a:endParaRPr lang="en-US" sz="3700"/>
          </a:p>
        </p:txBody>
      </p:sp>
      <p:pic>
        <p:nvPicPr>
          <p:cNvPr id="49154" name="Picture 4" descr="escanear0029">
            <a:extLst>
              <a:ext uri="{FF2B5EF4-FFF2-40B4-BE49-F238E27FC236}">
                <a16:creationId xmlns:a16="http://schemas.microsoft.com/office/drawing/2014/main" id="{A1AADE95-95BD-F54D-B75C-59A865F4E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1"/>
            <a:ext cx="459898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5" descr="escanear0029-1">
            <a:extLst>
              <a:ext uri="{FF2B5EF4-FFF2-40B4-BE49-F238E27FC236}">
                <a16:creationId xmlns:a16="http://schemas.microsoft.com/office/drawing/2014/main" id="{B1095E70-CA31-674B-9421-2C5A6B56E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1" y="4114801"/>
            <a:ext cx="43799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6B8A744E-FE7B-E74A-83DA-62D01706CD2D}"/>
              </a:ext>
            </a:extLst>
          </p:cNvPr>
          <p:cNvSpPr>
            <a:spLocks noGrp="1"/>
          </p:cNvSpPr>
          <p:nvPr>
            <p:ph type="dt" sz="half" idx="10"/>
          </p:nvPr>
        </p:nvSpPr>
        <p:spPr/>
        <p:txBody>
          <a:bodyPr/>
          <a:lstStyle/>
          <a:p>
            <a:fld id="{FDD16042-0277-B54C-A1BE-72E2B7500F53}" type="datetime1">
              <a:rPr lang="en-US" smtClean="0"/>
              <a:t>2/17/20</a:t>
            </a:fld>
            <a:endParaRPr lang="en-US"/>
          </a:p>
        </p:txBody>
      </p:sp>
      <p:sp>
        <p:nvSpPr>
          <p:cNvPr id="5" name="Slide Number Placeholder 4">
            <a:extLst>
              <a:ext uri="{FF2B5EF4-FFF2-40B4-BE49-F238E27FC236}">
                <a16:creationId xmlns:a16="http://schemas.microsoft.com/office/drawing/2014/main" id="{EA9DF781-5D3E-D447-8009-9E389BBE9F68}"/>
              </a:ext>
            </a:extLst>
          </p:cNvPr>
          <p:cNvSpPr>
            <a:spLocks noGrp="1"/>
          </p:cNvSpPr>
          <p:nvPr>
            <p:ph type="sldNum" sz="quarter" idx="12"/>
          </p:nvPr>
        </p:nvSpPr>
        <p:spPr/>
        <p:txBody>
          <a:bodyPr/>
          <a:lstStyle/>
          <a:p>
            <a:fld id="{28F337F4-19F2-2645-A851-B43332B7D6D1}" type="slidenum">
              <a:rPr lang="en-US" smtClean="0"/>
              <a:t>36</a:t>
            </a:fld>
            <a:endParaRPr lang="en-US"/>
          </a:p>
        </p:txBody>
      </p:sp>
    </p:spTree>
    <p:extLst>
      <p:ext uri="{BB962C8B-B14F-4D97-AF65-F5344CB8AC3E}">
        <p14:creationId xmlns:p14="http://schemas.microsoft.com/office/powerpoint/2010/main" val="226386377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2D220B92-B2F2-E849-BE55-815568A83B31}"/>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3700"/>
              <a:t>Steric stabilization: mixed steric and electric interactions</a:t>
            </a:r>
            <a:endParaRPr lang="en-US" sz="3700"/>
          </a:p>
        </p:txBody>
      </p:sp>
      <p:pic>
        <p:nvPicPr>
          <p:cNvPr id="50178" name="Picture 5" descr="escanear0030">
            <a:extLst>
              <a:ext uri="{FF2B5EF4-FFF2-40B4-BE49-F238E27FC236}">
                <a16:creationId xmlns:a16="http://schemas.microsoft.com/office/drawing/2014/main" id="{E7DB73E0-2A58-7E46-891F-9031C38BE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514600"/>
            <a:ext cx="67056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B11F8AFF-6CA5-0A4B-B475-05587ED10C09}"/>
              </a:ext>
            </a:extLst>
          </p:cNvPr>
          <p:cNvSpPr>
            <a:spLocks noGrp="1"/>
          </p:cNvSpPr>
          <p:nvPr>
            <p:ph type="dt" sz="half" idx="10"/>
          </p:nvPr>
        </p:nvSpPr>
        <p:spPr/>
        <p:txBody>
          <a:bodyPr/>
          <a:lstStyle/>
          <a:p>
            <a:fld id="{17045849-296B-3C49-99A6-3F4F78DCEBC2}" type="datetime1">
              <a:rPr lang="en-US" smtClean="0"/>
              <a:t>2/17/20</a:t>
            </a:fld>
            <a:endParaRPr lang="en-US"/>
          </a:p>
        </p:txBody>
      </p:sp>
      <p:sp>
        <p:nvSpPr>
          <p:cNvPr id="5" name="Slide Number Placeholder 4">
            <a:extLst>
              <a:ext uri="{FF2B5EF4-FFF2-40B4-BE49-F238E27FC236}">
                <a16:creationId xmlns:a16="http://schemas.microsoft.com/office/drawing/2014/main" id="{4061AA55-20D9-4C41-99BA-A233F299E098}"/>
              </a:ext>
            </a:extLst>
          </p:cNvPr>
          <p:cNvSpPr>
            <a:spLocks noGrp="1"/>
          </p:cNvSpPr>
          <p:nvPr>
            <p:ph type="sldNum" sz="quarter" idx="12"/>
          </p:nvPr>
        </p:nvSpPr>
        <p:spPr/>
        <p:txBody>
          <a:bodyPr/>
          <a:lstStyle/>
          <a:p>
            <a:fld id="{28F337F4-19F2-2645-A851-B43332B7D6D1}" type="slidenum">
              <a:rPr lang="en-US" smtClean="0"/>
              <a:t>37</a:t>
            </a:fld>
            <a:endParaRPr lang="en-US"/>
          </a:p>
        </p:txBody>
      </p:sp>
    </p:spTree>
    <p:extLst>
      <p:ext uri="{BB962C8B-B14F-4D97-AF65-F5344CB8AC3E}">
        <p14:creationId xmlns:p14="http://schemas.microsoft.com/office/powerpoint/2010/main" val="264986021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CD79CE63-4222-9242-8033-BA5BEB034CE6}"/>
              </a:ext>
            </a:extLst>
          </p:cNvPr>
          <p:cNvSpPr>
            <a:spLocks noGrp="1"/>
          </p:cNvSpPr>
          <p:nvPr>
            <p:ph type="sldNum" sz="quarter" idx="10"/>
          </p:nvPr>
        </p:nvSpPr>
        <p:spPr>
          <a:xfrm>
            <a:off x="11603610" y="6492875"/>
            <a:ext cx="368431" cy="3651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57DFDC25-18A9-3F42-B310-629A4A00A4FE}" type="slidenum">
              <a:rPr lang="en-US" altLang="zh-TW">
                <a:solidFill>
                  <a:schemeClr val="tx1"/>
                </a:solidFill>
                <a:latin typeface="Garamond" panose="02020404030301010803" pitchFamily="18" charset="0"/>
                <a:ea typeface="DotumChe" panose="020B0609000101010101" pitchFamily="49" charset="-127"/>
              </a:rPr>
              <a:pPr eaLnBrk="1" hangingPunct="1"/>
              <a:t>4</a:t>
            </a:fld>
            <a:endParaRPr lang="en-US" altLang="zh-TW" dirty="0">
              <a:solidFill>
                <a:schemeClr val="tx1"/>
              </a:solidFill>
              <a:latin typeface="Garamond" panose="02020404030301010803" pitchFamily="18" charset="0"/>
              <a:ea typeface="DotumChe" panose="020B0609000101010101" pitchFamily="49" charset="-127"/>
            </a:endParaRPr>
          </a:p>
        </p:txBody>
      </p:sp>
      <p:pic>
        <p:nvPicPr>
          <p:cNvPr id="17410" name="Picture 4" descr="Pict0005">
            <a:extLst>
              <a:ext uri="{FF2B5EF4-FFF2-40B4-BE49-F238E27FC236}">
                <a16:creationId xmlns:a16="http://schemas.microsoft.com/office/drawing/2014/main" id="{35A48421-B78B-DF4F-9D91-4DD3CBE62E1F}"/>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836738" y="1484313"/>
            <a:ext cx="8831262"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Text Box 5">
            <a:extLst>
              <a:ext uri="{FF2B5EF4-FFF2-40B4-BE49-F238E27FC236}">
                <a16:creationId xmlns:a16="http://schemas.microsoft.com/office/drawing/2014/main" id="{F698191A-E5C1-DE4A-B869-2507E58669C3}"/>
              </a:ext>
            </a:extLst>
          </p:cNvPr>
          <p:cNvSpPr txBox="1">
            <a:spLocks noChangeArrowheads="1"/>
          </p:cNvSpPr>
          <p:nvPr/>
        </p:nvSpPr>
        <p:spPr bwMode="auto">
          <a:xfrm>
            <a:off x="2495551" y="620714"/>
            <a:ext cx="7345363"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TW">
                <a:latin typeface="Arial" charset="0"/>
                <a:ea typeface="新細明體" charset="0"/>
                <a:cs typeface="新細明體" charset="0"/>
              </a:rPr>
              <a:t>For 1 g of Sodium Chloride, the original 1 g cube is successively divided into smaller cubes.</a:t>
            </a:r>
          </a:p>
        </p:txBody>
      </p:sp>
      <p:sp>
        <p:nvSpPr>
          <p:cNvPr id="3" name="Date Placeholder 2">
            <a:extLst>
              <a:ext uri="{FF2B5EF4-FFF2-40B4-BE49-F238E27FC236}">
                <a16:creationId xmlns:a16="http://schemas.microsoft.com/office/drawing/2014/main" id="{7A1943F5-0D6F-E646-ADCE-6DAE5C230000}"/>
              </a:ext>
            </a:extLst>
          </p:cNvPr>
          <p:cNvSpPr>
            <a:spLocks noGrp="1"/>
          </p:cNvSpPr>
          <p:nvPr>
            <p:ph type="dt" sz="half" idx="10"/>
          </p:nvPr>
        </p:nvSpPr>
        <p:spPr>
          <a:xfrm>
            <a:off x="0" y="6492875"/>
            <a:ext cx="810705" cy="365125"/>
          </a:xfrm>
        </p:spPr>
        <p:txBody>
          <a:bodyPr/>
          <a:lstStyle/>
          <a:p>
            <a:pPr algn="r"/>
            <a:fld id="{8C856EC4-3E28-E04A-B758-ED66B1DA37E5}" type="datetime1">
              <a:rPr lang="en-US" smtClean="0"/>
              <a:pPr algn="r"/>
              <a:t>2/17/20</a:t>
            </a:fld>
            <a:endParaRPr lang="en-US" dirty="0"/>
          </a:p>
        </p:txBody>
      </p:sp>
    </p:spTree>
    <p:extLst>
      <p:ext uri="{BB962C8B-B14F-4D97-AF65-F5344CB8AC3E}">
        <p14:creationId xmlns:p14="http://schemas.microsoft.com/office/powerpoint/2010/main" val="1794311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555DA92-29ED-4F42-98EB-D476E9B60CBE}"/>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72BE0649-F8CB-204B-8E76-CE02F91ADE17}" type="slidenum">
              <a:rPr lang="en-US" altLang="zh-TW">
                <a:solidFill>
                  <a:schemeClr val="tx1"/>
                </a:solidFill>
                <a:latin typeface="Garamond" panose="02020404030301010803" pitchFamily="18" charset="0"/>
                <a:ea typeface="DotumChe" panose="020B0609000101010101" pitchFamily="49" charset="-127"/>
              </a:rPr>
              <a:pPr eaLnBrk="1" hangingPunct="1"/>
              <a:t>5</a:t>
            </a:fld>
            <a:endParaRPr lang="en-US" altLang="zh-TW">
              <a:solidFill>
                <a:schemeClr val="tx1"/>
              </a:solidFill>
              <a:latin typeface="Garamond" panose="02020404030301010803" pitchFamily="18" charset="0"/>
              <a:ea typeface="DotumChe" panose="020B0609000101010101" pitchFamily="49" charset="-127"/>
            </a:endParaRPr>
          </a:p>
        </p:txBody>
      </p:sp>
      <p:sp>
        <p:nvSpPr>
          <p:cNvPr id="525316" name="Rectangle 4">
            <a:extLst>
              <a:ext uri="{FF2B5EF4-FFF2-40B4-BE49-F238E27FC236}">
                <a16:creationId xmlns:a16="http://schemas.microsoft.com/office/drawing/2014/main" id="{7B4A323B-8E40-D340-ADFC-1E5F85FF0303}"/>
              </a:ext>
            </a:extLst>
          </p:cNvPr>
          <p:cNvSpPr>
            <a:spLocks noChangeArrowheads="1"/>
          </p:cNvSpPr>
          <p:nvPr/>
        </p:nvSpPr>
        <p:spPr bwMode="auto">
          <a:xfrm>
            <a:off x="2424114" y="549275"/>
            <a:ext cx="712787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3200">
              <a:effectLst>
                <a:outerShdw blurRad="38100" dist="38100" dir="2700000" algn="tl">
                  <a:srgbClr val="DDDDDD"/>
                </a:outerShdw>
              </a:effectLst>
              <a:latin typeface="Arial" charset="0"/>
              <a:ea typeface="新細明體" charset="0"/>
              <a:cs typeface="新細明體" charset="0"/>
            </a:endParaRPr>
          </a:p>
        </p:txBody>
      </p:sp>
      <p:sp>
        <p:nvSpPr>
          <p:cNvPr id="525319" name="Rectangle 7">
            <a:extLst>
              <a:ext uri="{FF2B5EF4-FFF2-40B4-BE49-F238E27FC236}">
                <a16:creationId xmlns:a16="http://schemas.microsoft.com/office/drawing/2014/main" id="{181FA7ED-BA30-0149-A875-903E83E0254D}"/>
              </a:ext>
            </a:extLst>
          </p:cNvPr>
          <p:cNvSpPr>
            <a:spLocks noGrp="1" noChangeArrowheads="1"/>
          </p:cNvSpPr>
          <p:nvPr>
            <p:ph type="title"/>
          </p:nvPr>
        </p:nvSpPr>
        <p:spPr/>
        <p:txBody>
          <a:bodyPr/>
          <a:lstStyle/>
          <a:p>
            <a:pPr eaLnBrk="1" hangingPunct="1">
              <a:defRPr/>
            </a:pPr>
            <a:r>
              <a:rPr lang="en-US" dirty="0"/>
              <a:t>Comments:</a:t>
            </a:r>
          </a:p>
        </p:txBody>
      </p:sp>
      <p:sp>
        <p:nvSpPr>
          <p:cNvPr id="525320" name="Rectangle 8">
            <a:extLst>
              <a:ext uri="{FF2B5EF4-FFF2-40B4-BE49-F238E27FC236}">
                <a16:creationId xmlns:a16="http://schemas.microsoft.com/office/drawing/2014/main" id="{208E82DF-EC96-6445-882A-F5B48CE64E01}"/>
              </a:ext>
            </a:extLst>
          </p:cNvPr>
          <p:cNvSpPr>
            <a:spLocks noGrp="1" noChangeArrowheads="1"/>
          </p:cNvSpPr>
          <p:nvPr>
            <p:ph type="body" idx="1"/>
          </p:nvPr>
        </p:nvSpPr>
        <p:spPr>
          <a:xfrm>
            <a:off x="838200" y="1690688"/>
            <a:ext cx="4979504" cy="4351338"/>
          </a:xfrm>
        </p:spPr>
        <p:txBody>
          <a:bodyPr>
            <a:normAutofit fontScale="92500" lnSpcReduction="10000"/>
          </a:bodyPr>
          <a:lstStyle/>
          <a:p>
            <a:pPr marL="627063" indent="-627063" eaLnBrk="1" hangingPunct="1">
              <a:lnSpc>
                <a:spcPct val="90000"/>
              </a:lnSpc>
              <a:buFont typeface="Wingdings" charset="0"/>
              <a:buChar char="ü"/>
              <a:defRPr/>
            </a:pPr>
            <a:r>
              <a:rPr lang="en-US" altLang="zh-TW" dirty="0"/>
              <a:t>Due to the vast surface area, all nanostructured materials possess a huge surface energy and, thus are thermodynamically unstable or metastable. </a:t>
            </a:r>
          </a:p>
          <a:p>
            <a:pPr marL="627063" indent="-627063" eaLnBrk="1" hangingPunct="1">
              <a:lnSpc>
                <a:spcPct val="90000"/>
              </a:lnSpc>
              <a:buNone/>
              <a:defRPr/>
            </a:pPr>
            <a:endParaRPr lang="en-US" altLang="zh-TW" dirty="0"/>
          </a:p>
          <a:p>
            <a:pPr marL="627063" indent="-627063" eaLnBrk="1" hangingPunct="1">
              <a:lnSpc>
                <a:spcPct val="90000"/>
              </a:lnSpc>
              <a:buFont typeface="Wingdings" charset="0"/>
              <a:buChar char="ü"/>
              <a:defRPr/>
            </a:pPr>
            <a:r>
              <a:rPr lang="en-US" altLang="zh-TW" dirty="0"/>
              <a:t>Goal: to overcome the surface energy, and to prevent the nanomaterials from growth in size, driven by the reduction of overall surface energy.</a:t>
            </a:r>
          </a:p>
          <a:p>
            <a:pPr eaLnBrk="1" hangingPunct="1">
              <a:lnSpc>
                <a:spcPct val="90000"/>
              </a:lnSpc>
              <a:buFont typeface="Wingdings" charset="0"/>
              <a:buChar char="ü"/>
              <a:defRPr/>
            </a:pPr>
            <a:endParaRPr lang="en-US" altLang="zh-TW" dirty="0"/>
          </a:p>
        </p:txBody>
      </p:sp>
      <p:pic>
        <p:nvPicPr>
          <p:cNvPr id="6" name="Picture 4" descr="Fig2-2">
            <a:extLst>
              <a:ext uri="{FF2B5EF4-FFF2-40B4-BE49-F238E27FC236}">
                <a16:creationId xmlns:a16="http://schemas.microsoft.com/office/drawing/2014/main" id="{512D8604-A3D1-EA4D-B04E-71D27BED8BB7}"/>
              </a:ext>
            </a:extLst>
          </p:cNvPr>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5883965" y="1874838"/>
            <a:ext cx="6175513" cy="381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03A7690B-3675-5F47-A430-B68C10A9383E}"/>
              </a:ext>
            </a:extLst>
          </p:cNvPr>
          <p:cNvSpPr>
            <a:spLocks noGrp="1"/>
          </p:cNvSpPr>
          <p:nvPr>
            <p:ph type="dt" sz="half" idx="10"/>
          </p:nvPr>
        </p:nvSpPr>
        <p:spPr/>
        <p:txBody>
          <a:bodyPr/>
          <a:lstStyle/>
          <a:p>
            <a:fld id="{28DF816B-821C-8E4B-B9BD-0E5CB5CB324A}" type="datetime1">
              <a:rPr lang="en-US" smtClean="0"/>
              <a:t>2/17/20</a:t>
            </a:fld>
            <a:endParaRPr lang="en-US"/>
          </a:p>
        </p:txBody>
      </p:sp>
    </p:spTree>
    <p:extLst>
      <p:ext uri="{BB962C8B-B14F-4D97-AF65-F5344CB8AC3E}">
        <p14:creationId xmlns:p14="http://schemas.microsoft.com/office/powerpoint/2010/main" val="3976512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22BAFB6-F25B-E24F-8F40-73FA8E5D9F2F}"/>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7814AD02-09C2-3548-8D7B-9F0A5BB75AA3}" type="slidenum">
              <a:rPr lang="en-US" altLang="zh-TW">
                <a:solidFill>
                  <a:schemeClr val="tx1"/>
                </a:solidFill>
                <a:latin typeface="Garamond" panose="02020404030301010803" pitchFamily="18" charset="0"/>
                <a:ea typeface="DotumChe" panose="020B0609000101010101" pitchFamily="49" charset="-127"/>
              </a:rPr>
              <a:pPr eaLnBrk="1" hangingPunct="1"/>
              <a:t>6</a:t>
            </a:fld>
            <a:endParaRPr lang="en-US" altLang="zh-TW">
              <a:solidFill>
                <a:schemeClr val="tx1"/>
              </a:solidFill>
              <a:latin typeface="Garamond" panose="02020404030301010803" pitchFamily="18" charset="0"/>
              <a:ea typeface="DotumChe" panose="020B0609000101010101" pitchFamily="49" charset="-127"/>
            </a:endParaRPr>
          </a:p>
        </p:txBody>
      </p:sp>
      <p:sp>
        <p:nvSpPr>
          <p:cNvPr id="528388" name="Rectangle 4">
            <a:extLst>
              <a:ext uri="{FF2B5EF4-FFF2-40B4-BE49-F238E27FC236}">
                <a16:creationId xmlns:a16="http://schemas.microsoft.com/office/drawing/2014/main" id="{8B392711-420F-DA43-96E4-7BBF910D805C}"/>
              </a:ext>
            </a:extLst>
          </p:cNvPr>
          <p:cNvSpPr>
            <a:spLocks noChangeArrowheads="1"/>
          </p:cNvSpPr>
          <p:nvPr/>
        </p:nvSpPr>
        <p:spPr bwMode="auto">
          <a:xfrm>
            <a:off x="1992313" y="125413"/>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algn="ctr" eaLnBrk="1" hangingPunct="1"/>
            <a:r>
              <a:rPr lang="en-US" altLang="zh-TW" sz="4400" dirty="0">
                <a:solidFill>
                  <a:srgbClr val="003399"/>
                </a:solidFill>
                <a:effectLst>
                  <a:outerShdw blurRad="38100" dist="38100" dir="2700000" algn="tl">
                    <a:srgbClr val="C0C0C0"/>
                  </a:outerShdw>
                </a:effectLst>
                <a:latin typeface="Comic Sans MS" panose="030F0902030302020204" pitchFamily="66" charset="0"/>
                <a:ea typeface="標楷體" pitchFamily="65" charset="-120"/>
              </a:rPr>
              <a:t>Surface Energy</a:t>
            </a:r>
          </a:p>
        </p:txBody>
      </p:sp>
      <p:sp>
        <p:nvSpPr>
          <p:cNvPr id="528389" name="Rectangle 5">
            <a:extLst>
              <a:ext uri="{FF2B5EF4-FFF2-40B4-BE49-F238E27FC236}">
                <a16:creationId xmlns:a16="http://schemas.microsoft.com/office/drawing/2014/main" id="{33C32C3D-C321-0B46-9CCB-4DDE0E5D7803}"/>
              </a:ext>
            </a:extLst>
          </p:cNvPr>
          <p:cNvSpPr>
            <a:spLocks noChangeArrowheads="1"/>
          </p:cNvSpPr>
          <p:nvPr/>
        </p:nvSpPr>
        <p:spPr bwMode="auto">
          <a:xfrm>
            <a:off x="838200" y="1268412"/>
            <a:ext cx="10929730" cy="5087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marL="496888" indent="-496888" eaLnBrk="1" hangingPunct="1">
              <a:lnSpc>
                <a:spcPct val="80000"/>
              </a:lnSpc>
              <a:spcBef>
                <a:spcPct val="20000"/>
              </a:spcBef>
              <a:buClr>
                <a:srgbClr val="FF3300"/>
              </a:buClr>
              <a:buFont typeface="Wingdings" pitchFamily="2" charset="2"/>
              <a:buChar char="ü"/>
            </a:pPr>
            <a:r>
              <a:rPr lang="en-US" altLang="zh-TW" b="0" dirty="0">
                <a:solidFill>
                  <a:schemeClr val="tx1"/>
                </a:solidFill>
                <a:effectLst>
                  <a:outerShdw blurRad="38100" dist="38100" dir="2700000" algn="tl">
                    <a:srgbClr val="C0C0C0"/>
                  </a:outerShdw>
                </a:effectLst>
                <a:latin typeface="+mj-lt"/>
                <a:ea typeface="標楷體" pitchFamily="65" charset="-120"/>
              </a:rPr>
              <a:t>Definition: energy required (or produced) to create a unit area of a new surface, therefore,</a:t>
            </a:r>
          </a:p>
          <a:p>
            <a:pPr marL="496888" indent="-496888" eaLnBrk="1" hangingPunct="1">
              <a:lnSpc>
                <a:spcPct val="80000"/>
              </a:lnSpc>
              <a:spcBef>
                <a:spcPct val="20000"/>
              </a:spcBef>
              <a:buClr>
                <a:srgbClr val="FF3300"/>
              </a:buClr>
              <a:buFont typeface="Wingdings" pitchFamily="2" charset="2"/>
              <a:buChar char="ü"/>
            </a:pPr>
            <a:endParaRPr lang="en-US" altLang="zh-TW" b="0" dirty="0">
              <a:solidFill>
                <a:schemeClr val="tx1"/>
              </a:solidFill>
              <a:effectLst>
                <a:outerShdw blurRad="38100" dist="38100" dir="2700000" algn="tl">
                  <a:srgbClr val="C0C0C0"/>
                </a:outerShdw>
              </a:effectLst>
              <a:latin typeface="+mj-lt"/>
              <a:ea typeface="標楷體" pitchFamily="65" charset="-120"/>
            </a:endParaRPr>
          </a:p>
          <a:p>
            <a:pPr marL="496888" indent="-496888" eaLnBrk="1" hangingPunct="1">
              <a:lnSpc>
                <a:spcPct val="80000"/>
              </a:lnSpc>
              <a:spcBef>
                <a:spcPct val="20000"/>
              </a:spcBef>
              <a:buClr>
                <a:srgbClr val="FF3300"/>
              </a:buClr>
              <a:buFont typeface="Wingdings" pitchFamily="2" charset="2"/>
              <a:buNone/>
            </a:pPr>
            <a:r>
              <a:rPr lang="en-US" altLang="zh-TW"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rPr>
              <a:t>                </a:t>
            </a:r>
            <a:r>
              <a:rPr lang="en-US" altLang="en-US" b="0" dirty="0" err="1">
                <a:solidFill>
                  <a:schemeClr val="tx1"/>
                </a:solidFill>
                <a:effectLst>
                  <a:outerShdw blurRad="38100" dist="38100" dir="2700000" algn="tl">
                    <a:srgbClr val="C0C0C0"/>
                  </a:outerShdw>
                </a:effectLst>
                <a:latin typeface="Comic Sans MS" panose="030F0902030302020204" pitchFamily="66" charset="0"/>
                <a:ea typeface="標楷體" pitchFamily="65" charset="-120"/>
              </a:rPr>
              <a:t>γ</a:t>
            </a:r>
            <a:r>
              <a:rPr lang="en-US" altLang="en-US"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rPr>
              <a:t> </a:t>
            </a:r>
            <a:r>
              <a:rPr lang="en-US" altLang="zh-TW"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rPr>
              <a:t>= (</a:t>
            </a:r>
            <a:r>
              <a:rPr lang="en-US" altLang="zh-TW" b="0" dirty="0">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rPr>
              <a:t>∂G/ ∂A)</a:t>
            </a:r>
            <a:r>
              <a:rPr lang="en-US" altLang="zh-TW" b="0" baseline="-25000" dirty="0" err="1">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rPr>
              <a:t>ni</a:t>
            </a:r>
            <a:r>
              <a:rPr lang="en-US" altLang="zh-TW" b="0" baseline="-25000" dirty="0">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rPr>
              <a:t>, T, P</a:t>
            </a:r>
          </a:p>
          <a:p>
            <a:pPr marL="496888" indent="-496888" eaLnBrk="1" hangingPunct="1">
              <a:lnSpc>
                <a:spcPct val="80000"/>
              </a:lnSpc>
              <a:spcBef>
                <a:spcPct val="20000"/>
              </a:spcBef>
              <a:buClr>
                <a:srgbClr val="FF3300"/>
              </a:buClr>
              <a:buFont typeface="Wingdings" pitchFamily="2" charset="2"/>
              <a:buNone/>
            </a:pPr>
            <a:endParaRPr lang="en-US" altLang="zh-TW" b="0" baseline="-25000" dirty="0">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endParaRPr>
          </a:p>
          <a:p>
            <a:pPr marL="496888" indent="-496888" eaLnBrk="1" hangingPunct="1">
              <a:lnSpc>
                <a:spcPct val="80000"/>
              </a:lnSpc>
              <a:spcBef>
                <a:spcPct val="20000"/>
              </a:spcBef>
              <a:buClr>
                <a:srgbClr val="FF3300"/>
              </a:buClr>
              <a:buFont typeface="Wingdings" pitchFamily="2" charset="2"/>
              <a:buChar char="ü"/>
            </a:pPr>
            <a:r>
              <a:rPr lang="en-US" altLang="zh-TW" b="0" dirty="0">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rPr>
              <a:t> </a:t>
            </a:r>
            <a:r>
              <a:rPr lang="en-US" altLang="zh-TW" b="0" dirty="0">
                <a:solidFill>
                  <a:schemeClr val="tx1"/>
                </a:solidFill>
                <a:effectLst>
                  <a:outerShdw blurRad="38100" dist="38100" dir="2700000" algn="tl">
                    <a:srgbClr val="C0C0C0"/>
                  </a:outerShdw>
                </a:effectLst>
                <a:latin typeface="+mj-lt"/>
                <a:cs typeface="Arial" panose="020B0604020202020204" pitchFamily="34" charset="0"/>
              </a:rPr>
              <a:t>G: </a:t>
            </a:r>
            <a:r>
              <a:rPr lang="en-US" altLang="zh-TW" b="0" dirty="0" err="1">
                <a:solidFill>
                  <a:schemeClr val="tx1"/>
                </a:solidFill>
                <a:effectLst>
                  <a:outerShdw blurRad="38100" dist="38100" dir="2700000" algn="tl">
                    <a:srgbClr val="C0C0C0"/>
                  </a:outerShdw>
                </a:effectLst>
                <a:latin typeface="+mj-lt"/>
                <a:cs typeface="Arial" panose="020B0604020202020204" pitchFamily="34" charset="0"/>
              </a:rPr>
              <a:t>Gibs</a:t>
            </a:r>
            <a:r>
              <a:rPr lang="en-US" altLang="zh-TW" b="0" dirty="0">
                <a:solidFill>
                  <a:schemeClr val="tx1"/>
                </a:solidFill>
                <a:effectLst>
                  <a:outerShdw blurRad="38100" dist="38100" dir="2700000" algn="tl">
                    <a:srgbClr val="C0C0C0"/>
                  </a:outerShdw>
                </a:effectLst>
                <a:latin typeface="+mj-lt"/>
                <a:cs typeface="Arial" panose="020B0604020202020204" pitchFamily="34" charset="0"/>
              </a:rPr>
              <a:t> free energy of the surface</a:t>
            </a:r>
          </a:p>
          <a:p>
            <a:pPr marL="496888" indent="-496888" eaLnBrk="1" hangingPunct="1">
              <a:lnSpc>
                <a:spcPct val="80000"/>
              </a:lnSpc>
              <a:spcBef>
                <a:spcPct val="20000"/>
              </a:spcBef>
              <a:buClr>
                <a:srgbClr val="FF3300"/>
              </a:buClr>
              <a:buFont typeface="Wingdings" pitchFamily="2" charset="2"/>
              <a:buChar char="ü"/>
            </a:pPr>
            <a:endParaRPr lang="en-US" altLang="zh-TW" b="0" dirty="0">
              <a:solidFill>
                <a:schemeClr val="tx1"/>
              </a:solidFill>
              <a:effectLst>
                <a:outerShdw blurRad="38100" dist="38100" dir="2700000" algn="tl">
                  <a:srgbClr val="C0C0C0"/>
                </a:outerShdw>
              </a:effectLst>
              <a:latin typeface="+mj-lt"/>
              <a:cs typeface="Arial" panose="020B0604020202020204" pitchFamily="34" charset="0"/>
            </a:endParaRPr>
          </a:p>
          <a:p>
            <a:pPr marL="496888" indent="-496888" eaLnBrk="1" hangingPunct="1">
              <a:lnSpc>
                <a:spcPct val="80000"/>
              </a:lnSpc>
              <a:spcBef>
                <a:spcPct val="20000"/>
              </a:spcBef>
              <a:buClr>
                <a:srgbClr val="FF3300"/>
              </a:buClr>
              <a:buFont typeface="Wingdings" pitchFamily="2" charset="2"/>
              <a:buChar char="ü"/>
            </a:pPr>
            <a:r>
              <a:rPr lang="en-US" altLang="zh-TW" b="0" dirty="0">
                <a:solidFill>
                  <a:schemeClr val="tx1"/>
                </a:solidFill>
                <a:effectLst>
                  <a:outerShdw blurRad="38100" dist="38100" dir="2700000" algn="tl">
                    <a:srgbClr val="C0C0C0"/>
                  </a:outerShdw>
                </a:effectLst>
                <a:latin typeface="+mj-lt"/>
                <a:cs typeface="Arial" panose="020B0604020202020204" pitchFamily="34" charset="0"/>
              </a:rPr>
              <a:t>A: Surface area of the particles</a:t>
            </a:r>
          </a:p>
          <a:p>
            <a:pPr marL="496888" indent="-496888" eaLnBrk="1" hangingPunct="1">
              <a:lnSpc>
                <a:spcPct val="80000"/>
              </a:lnSpc>
              <a:spcBef>
                <a:spcPct val="20000"/>
              </a:spcBef>
              <a:buClr>
                <a:srgbClr val="FF3300"/>
              </a:buClr>
              <a:buFont typeface="Wingdings" pitchFamily="2" charset="2"/>
              <a:buChar char="ü"/>
            </a:pPr>
            <a:endParaRPr lang="en-US" altLang="zh-TW" b="0" dirty="0">
              <a:solidFill>
                <a:schemeClr val="tx1"/>
              </a:solidFill>
              <a:effectLst>
                <a:outerShdw blurRad="38100" dist="38100" dir="2700000" algn="tl">
                  <a:srgbClr val="C0C0C0"/>
                </a:outerShdw>
              </a:effectLst>
              <a:latin typeface="+mj-lt"/>
              <a:cs typeface="Arial" panose="020B0604020202020204" pitchFamily="34" charset="0"/>
            </a:endParaRPr>
          </a:p>
          <a:p>
            <a:pPr marL="496888" indent="-496888" eaLnBrk="1" hangingPunct="1">
              <a:lnSpc>
                <a:spcPct val="80000"/>
              </a:lnSpc>
              <a:spcBef>
                <a:spcPct val="20000"/>
              </a:spcBef>
              <a:buClr>
                <a:srgbClr val="FF3300"/>
              </a:buClr>
              <a:buFont typeface="Wingdings" pitchFamily="2" charset="2"/>
              <a:buChar char="ü"/>
            </a:pPr>
            <a:r>
              <a:rPr lang="en-US" altLang="zh-TW" b="0" dirty="0">
                <a:solidFill>
                  <a:schemeClr val="tx1"/>
                </a:solidFill>
                <a:effectLst>
                  <a:outerShdw blurRad="38100" dist="38100" dir="2700000" algn="tl">
                    <a:srgbClr val="C0C0C0"/>
                  </a:outerShdw>
                </a:effectLst>
                <a:latin typeface="+mj-lt"/>
                <a:cs typeface="Arial" panose="020B0604020202020204" pitchFamily="34" charset="0"/>
              </a:rPr>
              <a:t>Surface area can be increased by cutting a particle into two halves. The molecules of the newly created surface possess fewer nearest neighbors or coordination numbers, and thus have dangling or unsatisfied bonds. Due to the dangling bonds on the surface, surface atoms or molecules are under an inwardly directed force and the bond distance between molecules and the sub-surface molecules becomes smaller. An extra force or energy is required to pull the surface to its original positions.</a:t>
            </a:r>
            <a:endParaRPr lang="en-US" altLang="en-US" b="0" dirty="0">
              <a:solidFill>
                <a:schemeClr val="tx1"/>
              </a:solidFill>
              <a:effectLst>
                <a:outerShdw blurRad="38100" dist="38100" dir="2700000" algn="tl">
                  <a:srgbClr val="C0C0C0"/>
                </a:outerShdw>
              </a:effectLst>
              <a:latin typeface="+mj-lt"/>
              <a:cs typeface="Arial" panose="020B0604020202020204" pitchFamily="34" charset="0"/>
            </a:endParaRPr>
          </a:p>
        </p:txBody>
      </p:sp>
      <p:sp>
        <p:nvSpPr>
          <p:cNvPr id="3" name="Date Placeholder 2">
            <a:extLst>
              <a:ext uri="{FF2B5EF4-FFF2-40B4-BE49-F238E27FC236}">
                <a16:creationId xmlns:a16="http://schemas.microsoft.com/office/drawing/2014/main" id="{5CBAA39F-BAB6-CA41-ADB6-D41FD465330E}"/>
              </a:ext>
            </a:extLst>
          </p:cNvPr>
          <p:cNvSpPr>
            <a:spLocks noGrp="1"/>
          </p:cNvSpPr>
          <p:nvPr>
            <p:ph type="dt" sz="half" idx="10"/>
          </p:nvPr>
        </p:nvSpPr>
        <p:spPr/>
        <p:txBody>
          <a:bodyPr/>
          <a:lstStyle/>
          <a:p>
            <a:fld id="{8EDE8954-BC98-FC4E-AC44-9FF95960F3B2}" type="datetime1">
              <a:rPr lang="en-US" smtClean="0"/>
              <a:t>2/17/20</a:t>
            </a:fld>
            <a:endParaRPr lang="en-US"/>
          </a:p>
        </p:txBody>
      </p:sp>
    </p:spTree>
    <p:extLst>
      <p:ext uri="{BB962C8B-B14F-4D97-AF65-F5344CB8AC3E}">
        <p14:creationId xmlns:p14="http://schemas.microsoft.com/office/powerpoint/2010/main" val="67729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EB3F80BE-69BD-EF42-9BC9-D57FF8C4AE84}"/>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316AE6BE-B1EB-3944-95BB-5EF23FBE9768}" type="slidenum">
              <a:rPr lang="en-US" altLang="zh-TW">
                <a:solidFill>
                  <a:schemeClr val="tx1"/>
                </a:solidFill>
                <a:latin typeface="Garamond" panose="02020404030301010803" pitchFamily="18" charset="0"/>
                <a:ea typeface="DotumChe" panose="020B0609000101010101" pitchFamily="49" charset="-127"/>
              </a:rPr>
              <a:pPr eaLnBrk="1" hangingPunct="1"/>
              <a:t>7</a:t>
            </a:fld>
            <a:endParaRPr lang="en-US" altLang="zh-TW">
              <a:solidFill>
                <a:schemeClr val="tx1"/>
              </a:solidFill>
              <a:latin typeface="Garamond" panose="02020404030301010803" pitchFamily="18" charset="0"/>
              <a:ea typeface="DotumChe" panose="020B0609000101010101" pitchFamily="49" charset="-127"/>
            </a:endParaRPr>
          </a:p>
        </p:txBody>
      </p:sp>
      <p:sp>
        <p:nvSpPr>
          <p:cNvPr id="529412" name="Rectangle 4">
            <a:extLst>
              <a:ext uri="{FF2B5EF4-FFF2-40B4-BE49-F238E27FC236}">
                <a16:creationId xmlns:a16="http://schemas.microsoft.com/office/drawing/2014/main" id="{5D14D33E-E3E8-F04F-BAF1-5D87CD32EE1E}"/>
              </a:ext>
            </a:extLst>
          </p:cNvPr>
          <p:cNvSpPr>
            <a:spLocks noChangeArrowheads="1"/>
          </p:cNvSpPr>
          <p:nvPr/>
        </p:nvSpPr>
        <p:spPr bwMode="auto">
          <a:xfrm>
            <a:off x="1981200" y="113508"/>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algn="ctr" eaLnBrk="1" hangingPunct="1"/>
            <a:r>
              <a:rPr lang="en-US" altLang="zh-TW" sz="4400" dirty="0">
                <a:solidFill>
                  <a:srgbClr val="003399"/>
                </a:solidFill>
                <a:effectLst>
                  <a:outerShdw blurRad="38100" dist="38100" dir="2700000" algn="tl">
                    <a:srgbClr val="C0C0C0"/>
                  </a:outerShdw>
                </a:effectLst>
                <a:latin typeface="Comic Sans MS" panose="030F0902030302020204" pitchFamily="66" charset="0"/>
                <a:ea typeface="標楷體" pitchFamily="65" charset="-120"/>
              </a:rPr>
              <a:t>Surface Energy</a:t>
            </a:r>
          </a:p>
        </p:txBody>
      </p:sp>
      <p:sp>
        <p:nvSpPr>
          <p:cNvPr id="529413" name="Rectangle 5">
            <a:extLst>
              <a:ext uri="{FF2B5EF4-FFF2-40B4-BE49-F238E27FC236}">
                <a16:creationId xmlns:a16="http://schemas.microsoft.com/office/drawing/2014/main" id="{7F566F25-F16A-7546-A7AC-ABDDC6464AA7}"/>
              </a:ext>
            </a:extLst>
          </p:cNvPr>
          <p:cNvSpPr>
            <a:spLocks noChangeArrowheads="1"/>
          </p:cNvSpPr>
          <p:nvPr/>
        </p:nvSpPr>
        <p:spPr bwMode="auto">
          <a:xfrm>
            <a:off x="397565" y="1017969"/>
            <a:ext cx="11396870" cy="50998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lnSpc>
                <a:spcPct val="90000"/>
              </a:lnSpc>
              <a:spcBef>
                <a:spcPct val="20000"/>
              </a:spcBef>
              <a:buClr>
                <a:srgbClr val="FF3300"/>
              </a:buClr>
              <a:buFont typeface="Wingdings" pitchFamily="2" charset="2"/>
              <a:buNone/>
            </a:pPr>
            <a:r>
              <a:rPr lang="en-US" altLang="zh-TW" sz="2800"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rPr>
              <a:t>  </a:t>
            </a:r>
            <a:r>
              <a:rPr lang="en-US" altLang="zh-TW" sz="2800" b="0" dirty="0">
                <a:solidFill>
                  <a:schemeClr val="tx1"/>
                </a:solidFill>
                <a:effectLst>
                  <a:outerShdw blurRad="38100" dist="38100" dir="2700000" algn="tl">
                    <a:srgbClr val="C0C0C0"/>
                  </a:outerShdw>
                </a:effectLst>
                <a:latin typeface="+mj-lt"/>
                <a:ea typeface="標楷體" pitchFamily="65" charset="-120"/>
              </a:rPr>
              <a:t>This energy is defined as surface energy, </a:t>
            </a:r>
            <a:r>
              <a:rPr lang="en-US" altLang="zh-TW" sz="2800" b="0" dirty="0" err="1">
                <a:solidFill>
                  <a:schemeClr val="tx1"/>
                </a:solidFill>
                <a:effectLst>
                  <a:outerShdw blurRad="38100" dist="38100" dir="2700000" algn="tl">
                    <a:srgbClr val="C0C0C0"/>
                  </a:outerShdw>
                </a:effectLst>
                <a:latin typeface="+mj-lt"/>
                <a:ea typeface="標楷體" pitchFamily="65" charset="-120"/>
              </a:rPr>
              <a:t>γ</a:t>
            </a: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eaLnBrk="1" hangingPunct="1">
              <a:lnSpc>
                <a:spcPct val="90000"/>
              </a:lnSpc>
              <a:spcBef>
                <a:spcPct val="20000"/>
              </a:spcBef>
              <a:buClr>
                <a:srgbClr val="FF3300"/>
              </a:buClr>
              <a:buFont typeface="Wingdings" pitchFamily="2" charset="2"/>
              <a:buNone/>
            </a:pP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marL="2093912" lvl="4" indent="0" eaLnBrk="1" hangingPunct="1">
              <a:lnSpc>
                <a:spcPct val="90000"/>
              </a:lnSpc>
              <a:spcBef>
                <a:spcPct val="20000"/>
              </a:spcBef>
              <a:buClr>
                <a:srgbClr val="FF3300"/>
              </a:buClr>
            </a:pPr>
            <a:r>
              <a:rPr lang="en-US" altLang="zh-TW" sz="2800" b="0" dirty="0">
                <a:solidFill>
                  <a:schemeClr val="tx1"/>
                </a:solidFill>
                <a:effectLst>
                  <a:outerShdw blurRad="38100" dist="38100" dir="2700000" algn="tl">
                    <a:srgbClr val="C0C0C0"/>
                  </a:outerShdw>
                </a:effectLst>
                <a:latin typeface="+mj-lt"/>
                <a:ea typeface="標楷體" pitchFamily="65" charset="-120"/>
              </a:rPr>
              <a:t>               </a:t>
            </a:r>
            <a:r>
              <a:rPr lang="en-US" altLang="zh-TW" sz="2800" b="0" dirty="0" err="1">
                <a:solidFill>
                  <a:schemeClr val="tx1"/>
                </a:solidFill>
                <a:effectLst>
                  <a:outerShdw blurRad="38100" dist="38100" dir="2700000" algn="tl">
                    <a:srgbClr val="C0C0C0"/>
                  </a:outerShdw>
                </a:effectLst>
                <a:latin typeface="+mj-lt"/>
                <a:ea typeface="標楷體" pitchFamily="65" charset="-120"/>
              </a:rPr>
              <a:t>γ</a:t>
            </a:r>
            <a:r>
              <a:rPr lang="en-US" altLang="zh-TW" sz="2800" b="0" dirty="0">
                <a:solidFill>
                  <a:schemeClr val="tx1"/>
                </a:solidFill>
                <a:effectLst>
                  <a:outerShdw blurRad="38100" dist="38100" dir="2700000" algn="tl">
                    <a:srgbClr val="C0C0C0"/>
                  </a:outerShdw>
                </a:effectLst>
                <a:latin typeface="+mj-lt"/>
                <a:ea typeface="標楷體" pitchFamily="65" charset="-120"/>
              </a:rPr>
              <a:t> = </a:t>
            </a:r>
            <a:r>
              <a:rPr lang="en-US" altLang="zh-TW" sz="2800" b="0" dirty="0" err="1">
                <a:solidFill>
                  <a:schemeClr val="tx1"/>
                </a:solidFill>
                <a:effectLst>
                  <a:outerShdw blurRad="38100" dist="38100" dir="2700000" algn="tl">
                    <a:srgbClr val="C0C0C0"/>
                  </a:outerShdw>
                </a:effectLst>
                <a:latin typeface="+mj-lt"/>
                <a:ea typeface="標楷體" pitchFamily="65" charset="-120"/>
              </a:rPr>
              <a:t>N</a:t>
            </a:r>
            <a:r>
              <a:rPr lang="en-US" altLang="zh-TW" sz="2800" b="0" baseline="-25000" dirty="0" err="1">
                <a:solidFill>
                  <a:schemeClr val="tx1"/>
                </a:solidFill>
                <a:effectLst>
                  <a:outerShdw blurRad="38100" dist="38100" dir="2700000" algn="tl">
                    <a:srgbClr val="C0C0C0"/>
                  </a:outerShdw>
                </a:effectLst>
                <a:latin typeface="+mj-lt"/>
                <a:ea typeface="標楷體" pitchFamily="65" charset="-120"/>
              </a:rPr>
              <a:t>b</a:t>
            </a:r>
            <a:r>
              <a:rPr lang="en-US" altLang="zh-TW" sz="2800" b="0" baseline="-25000" dirty="0">
                <a:solidFill>
                  <a:schemeClr val="tx1"/>
                </a:solidFill>
                <a:effectLst>
                  <a:outerShdw blurRad="38100" dist="38100" dir="2700000" algn="tl">
                    <a:srgbClr val="C0C0C0"/>
                  </a:outerShdw>
                </a:effectLst>
                <a:latin typeface="+mj-lt"/>
                <a:ea typeface="標楷體" pitchFamily="65" charset="-120"/>
              </a:rPr>
              <a:t> </a:t>
            </a:r>
            <a:r>
              <a:rPr lang="en-US" altLang="zh-TW" sz="2800" b="0" dirty="0" err="1">
                <a:solidFill>
                  <a:schemeClr val="tx1"/>
                </a:solidFill>
                <a:effectLst>
                  <a:outerShdw blurRad="38100" dist="38100" dir="2700000" algn="tl">
                    <a:srgbClr val="C0C0C0"/>
                  </a:outerShdw>
                </a:effectLst>
                <a:latin typeface="+mj-lt"/>
                <a:ea typeface="標楷體" pitchFamily="65" charset="-120"/>
              </a:rPr>
              <a:t>ε</a:t>
            </a:r>
            <a:r>
              <a:rPr lang="en-US" altLang="zh-TW" sz="2800" b="0" dirty="0">
                <a:solidFill>
                  <a:schemeClr val="tx1"/>
                </a:solidFill>
                <a:effectLst>
                  <a:outerShdw blurRad="38100" dist="38100" dir="2700000" algn="tl">
                    <a:srgbClr val="C0C0C0"/>
                  </a:outerShdw>
                </a:effectLst>
                <a:latin typeface="+mj-lt"/>
                <a:ea typeface="標楷體" pitchFamily="65" charset="-120"/>
              </a:rPr>
              <a:t> </a:t>
            </a:r>
            <a:r>
              <a:rPr lang="en-US" altLang="zh-TW" sz="2800" b="0" dirty="0" err="1">
                <a:solidFill>
                  <a:schemeClr val="tx1"/>
                </a:solidFill>
                <a:effectLst>
                  <a:outerShdw blurRad="38100" dist="38100" dir="2700000" algn="tl">
                    <a:srgbClr val="C0C0C0"/>
                  </a:outerShdw>
                </a:effectLst>
                <a:latin typeface="+mj-lt"/>
                <a:ea typeface="標楷體" pitchFamily="65" charset="-120"/>
              </a:rPr>
              <a:t>ρ</a:t>
            </a:r>
            <a:r>
              <a:rPr lang="en-US" altLang="zh-TW" sz="2800" b="0" baseline="-25000" dirty="0" err="1">
                <a:solidFill>
                  <a:schemeClr val="tx1"/>
                </a:solidFill>
                <a:effectLst>
                  <a:outerShdw blurRad="38100" dist="38100" dir="2700000" algn="tl">
                    <a:srgbClr val="C0C0C0"/>
                  </a:outerShdw>
                </a:effectLst>
                <a:latin typeface="+mj-lt"/>
                <a:ea typeface="標楷體" pitchFamily="65" charset="-120"/>
              </a:rPr>
              <a:t>a</a:t>
            </a:r>
            <a:r>
              <a:rPr lang="en-US" altLang="zh-TW" sz="2800" b="0" dirty="0">
                <a:solidFill>
                  <a:schemeClr val="tx1"/>
                </a:solidFill>
                <a:effectLst>
                  <a:outerShdw blurRad="38100" dist="38100" dir="2700000" algn="tl">
                    <a:srgbClr val="C0C0C0"/>
                  </a:outerShdw>
                </a:effectLst>
                <a:latin typeface="+mj-lt"/>
                <a:ea typeface="標楷體" pitchFamily="65" charset="-120"/>
              </a:rPr>
              <a:t> /2 = (</a:t>
            </a:r>
            <a:r>
              <a:rPr lang="en-US" altLang="zh-TW" sz="2800" b="0" dirty="0">
                <a:solidFill>
                  <a:schemeClr val="tx1"/>
                </a:solidFill>
                <a:effectLst>
                  <a:outerShdw blurRad="38100" dist="38100" dir="2700000" algn="tl">
                    <a:srgbClr val="C0C0C0"/>
                  </a:outerShdw>
                </a:effectLst>
                <a:latin typeface="+mj-lt"/>
                <a:cs typeface="Arial" panose="020B0604020202020204" pitchFamily="34" charset="0"/>
              </a:rPr>
              <a:t>∂G/ ∂A)</a:t>
            </a:r>
            <a:r>
              <a:rPr lang="en-US" altLang="zh-TW" sz="2800" b="0" baseline="-25000" dirty="0" err="1">
                <a:solidFill>
                  <a:schemeClr val="tx1"/>
                </a:solidFill>
                <a:effectLst>
                  <a:outerShdw blurRad="38100" dist="38100" dir="2700000" algn="tl">
                    <a:srgbClr val="C0C0C0"/>
                  </a:outerShdw>
                </a:effectLst>
                <a:latin typeface="+mj-lt"/>
                <a:cs typeface="Arial" panose="020B0604020202020204" pitchFamily="34" charset="0"/>
              </a:rPr>
              <a:t>ni</a:t>
            </a:r>
            <a:r>
              <a:rPr lang="en-US" altLang="zh-TW" sz="2800" b="0" baseline="-25000" dirty="0">
                <a:solidFill>
                  <a:schemeClr val="tx1"/>
                </a:solidFill>
                <a:effectLst>
                  <a:outerShdw blurRad="38100" dist="38100" dir="2700000" algn="tl">
                    <a:srgbClr val="C0C0C0"/>
                  </a:outerShdw>
                </a:effectLst>
                <a:latin typeface="+mj-lt"/>
                <a:cs typeface="Arial" panose="020B0604020202020204" pitchFamily="34" charset="0"/>
              </a:rPr>
              <a:t>, T, P</a:t>
            </a:r>
          </a:p>
          <a:p>
            <a:pPr marL="2093912" lvl="4" indent="0" eaLnBrk="1" hangingPunct="1">
              <a:lnSpc>
                <a:spcPct val="90000"/>
              </a:lnSpc>
              <a:spcBef>
                <a:spcPct val="20000"/>
              </a:spcBef>
              <a:buClr>
                <a:srgbClr val="FF3300"/>
              </a:buClr>
            </a:pPr>
            <a:r>
              <a:rPr lang="en-US" altLang="zh-TW" sz="2800" b="0" dirty="0">
                <a:solidFill>
                  <a:schemeClr val="tx1"/>
                </a:solidFill>
                <a:effectLst>
                  <a:outerShdw blurRad="38100" dist="38100" dir="2700000" algn="tl">
                    <a:srgbClr val="C0C0C0"/>
                  </a:outerShdw>
                </a:effectLst>
                <a:latin typeface="+mj-lt"/>
                <a:ea typeface="標楷體" pitchFamily="65" charset="-120"/>
              </a:rPr>
              <a:t>                          </a:t>
            </a:r>
          </a:p>
          <a:p>
            <a:pPr marL="981075" indent="-601663" eaLnBrk="1" hangingPunct="1">
              <a:lnSpc>
                <a:spcPct val="90000"/>
              </a:lnSpc>
              <a:spcBef>
                <a:spcPct val="20000"/>
              </a:spcBef>
              <a:buClr>
                <a:srgbClr val="FF3300"/>
              </a:buClr>
              <a:buFont typeface="Wingdings" pitchFamily="2" charset="2"/>
              <a:buChar char="ü"/>
            </a:pPr>
            <a:r>
              <a:rPr lang="en-US" altLang="zh-TW" sz="2800" b="0" dirty="0" err="1">
                <a:solidFill>
                  <a:schemeClr val="tx1"/>
                </a:solidFill>
                <a:effectLst>
                  <a:outerShdw blurRad="38100" dist="38100" dir="2700000" algn="tl">
                    <a:srgbClr val="C0C0C0"/>
                  </a:outerShdw>
                </a:effectLst>
                <a:latin typeface="+mj-lt"/>
                <a:ea typeface="標楷體" pitchFamily="65" charset="-120"/>
              </a:rPr>
              <a:t>N</a:t>
            </a:r>
            <a:r>
              <a:rPr lang="en-US" altLang="zh-TW" sz="2800" b="0" baseline="-25000" dirty="0" err="1">
                <a:solidFill>
                  <a:schemeClr val="tx1"/>
                </a:solidFill>
                <a:effectLst>
                  <a:outerShdw blurRad="38100" dist="38100" dir="2700000" algn="tl">
                    <a:srgbClr val="C0C0C0"/>
                  </a:outerShdw>
                </a:effectLst>
                <a:latin typeface="+mj-lt"/>
                <a:ea typeface="標楷體" pitchFamily="65" charset="-120"/>
              </a:rPr>
              <a:t>b</a:t>
            </a:r>
            <a:r>
              <a:rPr lang="en-US" altLang="zh-TW" sz="2800" b="0" dirty="0">
                <a:solidFill>
                  <a:schemeClr val="tx1"/>
                </a:solidFill>
                <a:effectLst>
                  <a:outerShdw blurRad="38100" dist="38100" dir="2700000" algn="tl">
                    <a:srgbClr val="C0C0C0"/>
                  </a:outerShdw>
                </a:effectLst>
                <a:latin typeface="+mj-lt"/>
                <a:ea typeface="標楷體" pitchFamily="65" charset="-120"/>
              </a:rPr>
              <a:t>: number of broken bonds</a:t>
            </a:r>
          </a:p>
          <a:p>
            <a:pPr marL="981075" indent="-601663" eaLnBrk="1" hangingPunct="1">
              <a:lnSpc>
                <a:spcPct val="90000"/>
              </a:lnSpc>
              <a:spcBef>
                <a:spcPct val="20000"/>
              </a:spcBef>
              <a:buClr>
                <a:srgbClr val="FF3300"/>
              </a:buClr>
              <a:buFont typeface="Wingdings" pitchFamily="2" charset="2"/>
              <a:buChar char="ü"/>
            </a:pP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marL="981075" indent="-601663" eaLnBrk="1" hangingPunct="1">
              <a:lnSpc>
                <a:spcPct val="90000"/>
              </a:lnSpc>
              <a:spcBef>
                <a:spcPct val="20000"/>
              </a:spcBef>
              <a:buClr>
                <a:srgbClr val="FF3300"/>
              </a:buClr>
              <a:buFont typeface="Wingdings" pitchFamily="2" charset="2"/>
              <a:buChar char="ü"/>
            </a:pPr>
            <a:r>
              <a:rPr lang="en-US" altLang="zh-TW" sz="2800" b="0" dirty="0">
                <a:solidFill>
                  <a:schemeClr val="tx1"/>
                </a:solidFill>
                <a:effectLst>
                  <a:outerShdw blurRad="38100" dist="38100" dir="2700000" algn="tl">
                    <a:srgbClr val="C0C0C0"/>
                  </a:outerShdw>
                </a:effectLst>
                <a:latin typeface="+mj-lt"/>
                <a:ea typeface="標楷體" pitchFamily="65" charset="-120"/>
              </a:rPr>
              <a:t> </a:t>
            </a:r>
            <a:r>
              <a:rPr lang="en-US" altLang="zh-TW" sz="2800" b="0" dirty="0" err="1">
                <a:solidFill>
                  <a:schemeClr val="tx1"/>
                </a:solidFill>
                <a:effectLst>
                  <a:outerShdw blurRad="38100" dist="38100" dir="2700000" algn="tl">
                    <a:srgbClr val="C0C0C0"/>
                  </a:outerShdw>
                </a:effectLst>
                <a:latin typeface="+mj-lt"/>
                <a:ea typeface="標楷體" pitchFamily="65" charset="-120"/>
              </a:rPr>
              <a:t>ε</a:t>
            </a:r>
            <a:r>
              <a:rPr lang="en-US" altLang="zh-TW" sz="2800" b="0" dirty="0">
                <a:solidFill>
                  <a:schemeClr val="tx1"/>
                </a:solidFill>
                <a:effectLst>
                  <a:outerShdw blurRad="38100" dist="38100" dir="2700000" algn="tl">
                    <a:srgbClr val="C0C0C0"/>
                  </a:outerShdw>
                </a:effectLst>
                <a:latin typeface="+mj-lt"/>
                <a:ea typeface="標楷體" pitchFamily="65" charset="-120"/>
              </a:rPr>
              <a:t>: bond strength</a:t>
            </a:r>
          </a:p>
          <a:p>
            <a:pPr marL="981075" indent="-601663" eaLnBrk="1" hangingPunct="1">
              <a:lnSpc>
                <a:spcPct val="90000"/>
              </a:lnSpc>
              <a:spcBef>
                <a:spcPct val="20000"/>
              </a:spcBef>
              <a:buClr>
                <a:srgbClr val="FF3300"/>
              </a:buClr>
              <a:buFont typeface="Wingdings" pitchFamily="2" charset="2"/>
              <a:buChar char="ü"/>
            </a:pP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marL="981075" indent="-601663" eaLnBrk="1" hangingPunct="1">
              <a:lnSpc>
                <a:spcPct val="90000"/>
              </a:lnSpc>
              <a:spcBef>
                <a:spcPct val="20000"/>
              </a:spcBef>
              <a:buClr>
                <a:srgbClr val="FF3300"/>
              </a:buClr>
              <a:buFont typeface="Wingdings" pitchFamily="2" charset="2"/>
              <a:buChar char="ü"/>
            </a:pPr>
            <a:r>
              <a:rPr lang="en-US" altLang="zh-TW" sz="2800" b="0" dirty="0" err="1">
                <a:solidFill>
                  <a:schemeClr val="tx1"/>
                </a:solidFill>
                <a:effectLst>
                  <a:outerShdw blurRad="38100" dist="38100" dir="2700000" algn="tl">
                    <a:srgbClr val="C0C0C0"/>
                  </a:outerShdw>
                </a:effectLst>
                <a:latin typeface="+mj-lt"/>
                <a:ea typeface="標楷體" pitchFamily="65" charset="-120"/>
              </a:rPr>
              <a:t>ρ</a:t>
            </a:r>
            <a:r>
              <a:rPr lang="en-US" altLang="zh-TW" sz="2800" b="0" baseline="-25000" dirty="0" err="1">
                <a:solidFill>
                  <a:schemeClr val="tx1"/>
                </a:solidFill>
                <a:effectLst>
                  <a:outerShdw blurRad="38100" dist="38100" dir="2700000" algn="tl">
                    <a:srgbClr val="C0C0C0"/>
                  </a:outerShdw>
                </a:effectLst>
                <a:latin typeface="+mj-lt"/>
                <a:ea typeface="標楷體" pitchFamily="65" charset="-120"/>
              </a:rPr>
              <a:t>a</a:t>
            </a:r>
            <a:r>
              <a:rPr lang="en-US" altLang="zh-TW" sz="2800" b="0" dirty="0">
                <a:solidFill>
                  <a:schemeClr val="tx1"/>
                </a:solidFill>
                <a:effectLst>
                  <a:outerShdw blurRad="38100" dist="38100" dir="2700000" algn="tl">
                    <a:srgbClr val="C0C0C0"/>
                  </a:outerShdw>
                </a:effectLst>
                <a:latin typeface="+mj-lt"/>
                <a:ea typeface="標楷體" pitchFamily="65" charset="-120"/>
              </a:rPr>
              <a:t> = number of atoms or molecules per unit surface area density</a:t>
            </a:r>
          </a:p>
          <a:p>
            <a:pPr marL="981075" indent="-601663" eaLnBrk="1" hangingPunct="1">
              <a:lnSpc>
                <a:spcPct val="90000"/>
              </a:lnSpc>
              <a:spcBef>
                <a:spcPct val="20000"/>
              </a:spcBef>
              <a:buClr>
                <a:srgbClr val="FF3300"/>
              </a:buClr>
            </a:pP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marL="981075" indent="-601663" eaLnBrk="1" hangingPunct="1">
              <a:lnSpc>
                <a:spcPct val="90000"/>
              </a:lnSpc>
              <a:spcBef>
                <a:spcPct val="20000"/>
              </a:spcBef>
              <a:buClr>
                <a:srgbClr val="FF3300"/>
              </a:buClr>
              <a:buFont typeface="Wingdings" pitchFamily="2" charset="2"/>
              <a:buChar char="ü"/>
            </a:pPr>
            <a:r>
              <a:rPr lang="en-US" altLang="zh-TW" sz="2800" b="0" dirty="0">
                <a:solidFill>
                  <a:schemeClr val="tx1"/>
                </a:solidFill>
                <a:effectLst>
                  <a:outerShdw blurRad="38100" dist="38100" dir="2700000" algn="tl">
                    <a:srgbClr val="C0C0C0"/>
                  </a:outerShdw>
                </a:effectLst>
                <a:latin typeface="+mj-lt"/>
                <a:ea typeface="標楷體" pitchFamily="65" charset="-120"/>
              </a:rPr>
              <a:t>The above equation is very crude model and does not account for interactions between higher order neighbors.</a:t>
            </a:r>
          </a:p>
          <a:p>
            <a:pPr eaLnBrk="1" hangingPunct="1">
              <a:lnSpc>
                <a:spcPct val="90000"/>
              </a:lnSpc>
              <a:spcBef>
                <a:spcPct val="20000"/>
              </a:spcBef>
              <a:buClr>
                <a:srgbClr val="FF3300"/>
              </a:buClr>
              <a:buFont typeface="Wingdings" pitchFamily="2" charset="2"/>
              <a:buChar char="ü"/>
            </a:pPr>
            <a:endParaRPr lang="en-US" altLang="zh-TW" sz="2800"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endParaRPr>
          </a:p>
        </p:txBody>
      </p:sp>
      <p:sp>
        <p:nvSpPr>
          <p:cNvPr id="3" name="Date Placeholder 2">
            <a:extLst>
              <a:ext uri="{FF2B5EF4-FFF2-40B4-BE49-F238E27FC236}">
                <a16:creationId xmlns:a16="http://schemas.microsoft.com/office/drawing/2014/main" id="{A060C1DE-2BAC-0E45-9208-5EFF46346487}"/>
              </a:ext>
            </a:extLst>
          </p:cNvPr>
          <p:cNvSpPr>
            <a:spLocks noGrp="1"/>
          </p:cNvSpPr>
          <p:nvPr>
            <p:ph type="dt" sz="half" idx="10"/>
          </p:nvPr>
        </p:nvSpPr>
        <p:spPr/>
        <p:txBody>
          <a:bodyPr/>
          <a:lstStyle/>
          <a:p>
            <a:fld id="{B8F1A306-E33E-9448-B987-DCC0E3E61F35}" type="datetime1">
              <a:rPr lang="en-US" smtClean="0"/>
              <a:t>2/17/20</a:t>
            </a:fld>
            <a:endParaRPr lang="en-US"/>
          </a:p>
        </p:txBody>
      </p:sp>
      <p:sp>
        <p:nvSpPr>
          <p:cNvPr id="5" name="Rectangle 4">
            <a:extLst>
              <a:ext uri="{FF2B5EF4-FFF2-40B4-BE49-F238E27FC236}">
                <a16:creationId xmlns:a16="http://schemas.microsoft.com/office/drawing/2014/main" id="{A58568DF-B048-A040-A15B-8AF20C6C6714}"/>
              </a:ext>
            </a:extLst>
          </p:cNvPr>
          <p:cNvSpPr/>
          <p:nvPr/>
        </p:nvSpPr>
        <p:spPr>
          <a:xfrm>
            <a:off x="5901876" y="3244334"/>
            <a:ext cx="388248" cy="369332"/>
          </a:xfrm>
          <a:prstGeom prst="rect">
            <a:avLst/>
          </a:prstGeom>
        </p:spPr>
        <p:txBody>
          <a:bodyPr wrap="none">
            <a:spAutoFit/>
          </a:bodyPr>
          <a:lstStyle/>
          <a:p>
            <a:r>
              <a:rPr lang="en-US">
                <a:latin typeface="Symbol" pitchFamily="2" charset="2"/>
              </a:rPr>
              <a:t>g</a:t>
            </a:r>
            <a:r>
              <a:rPr lang="en-US" baseline="-25000"/>
              <a:t>la</a:t>
            </a:r>
            <a:endParaRPr lang="en-US"/>
          </a:p>
        </p:txBody>
      </p:sp>
    </p:spTree>
    <p:extLst>
      <p:ext uri="{BB962C8B-B14F-4D97-AF65-F5344CB8AC3E}">
        <p14:creationId xmlns:p14="http://schemas.microsoft.com/office/powerpoint/2010/main" val="815288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51024B37-097B-7643-AC70-6A4D89120DA3}"/>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AD112265-4A70-C34B-99C8-48E106EE20C7}" type="slidenum">
              <a:rPr lang="en-US" altLang="zh-TW">
                <a:solidFill>
                  <a:schemeClr val="tx1"/>
                </a:solidFill>
                <a:latin typeface="Garamond" panose="02020404030301010803" pitchFamily="18" charset="0"/>
                <a:ea typeface="DotumChe" panose="020B0609000101010101" pitchFamily="49" charset="-127"/>
              </a:rPr>
              <a:pPr eaLnBrk="1" hangingPunct="1"/>
              <a:t>8</a:t>
            </a:fld>
            <a:endParaRPr lang="en-US" altLang="zh-TW">
              <a:solidFill>
                <a:schemeClr val="tx1"/>
              </a:solidFill>
              <a:latin typeface="Garamond" panose="02020404030301010803" pitchFamily="18" charset="0"/>
              <a:ea typeface="DotumChe" panose="020B0609000101010101" pitchFamily="49" charset="-127"/>
            </a:endParaRPr>
          </a:p>
        </p:txBody>
      </p:sp>
      <p:sp>
        <p:nvSpPr>
          <p:cNvPr id="434181" name="Rectangle 5">
            <a:extLst>
              <a:ext uri="{FF2B5EF4-FFF2-40B4-BE49-F238E27FC236}">
                <a16:creationId xmlns:a16="http://schemas.microsoft.com/office/drawing/2014/main" id="{F214C44D-59EF-0D49-BB71-60C3565D9618}"/>
              </a:ext>
            </a:extLst>
          </p:cNvPr>
          <p:cNvSpPr>
            <a:spLocks noGrp="1" noChangeArrowheads="1"/>
          </p:cNvSpPr>
          <p:nvPr>
            <p:ph type="title"/>
          </p:nvPr>
        </p:nvSpPr>
        <p:spPr/>
        <p:txBody>
          <a:bodyPr/>
          <a:lstStyle/>
          <a:p>
            <a:pPr eaLnBrk="1" hangingPunct="1">
              <a:defRPr/>
            </a:pPr>
            <a:endParaRPr lang="en-US"/>
          </a:p>
        </p:txBody>
      </p:sp>
      <p:pic>
        <p:nvPicPr>
          <p:cNvPr id="22531" name="Picture 4" descr="Fig2-3">
            <a:extLst>
              <a:ext uri="{FF2B5EF4-FFF2-40B4-BE49-F238E27FC236}">
                <a16:creationId xmlns:a16="http://schemas.microsoft.com/office/drawing/2014/main" id="{DA5384D1-2FB1-0941-89EB-651BE76A3FD3}"/>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208213" y="2060575"/>
            <a:ext cx="8058150"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182" name="Oval 6">
            <a:extLst>
              <a:ext uri="{FF2B5EF4-FFF2-40B4-BE49-F238E27FC236}">
                <a16:creationId xmlns:a16="http://schemas.microsoft.com/office/drawing/2014/main" id="{7539CC6B-5E11-9846-BCBC-810526369EF1}"/>
              </a:ext>
            </a:extLst>
          </p:cNvPr>
          <p:cNvSpPr>
            <a:spLocks noChangeArrowheads="1"/>
          </p:cNvSpPr>
          <p:nvPr/>
        </p:nvSpPr>
        <p:spPr bwMode="auto">
          <a:xfrm>
            <a:off x="8401051" y="4221164"/>
            <a:ext cx="142875" cy="71437"/>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新細明體" charset="0"/>
              <a:cs typeface="新細明體" charset="0"/>
            </a:endParaRPr>
          </a:p>
        </p:txBody>
      </p:sp>
      <p:sp>
        <p:nvSpPr>
          <p:cNvPr id="3" name="Date Placeholder 2">
            <a:extLst>
              <a:ext uri="{FF2B5EF4-FFF2-40B4-BE49-F238E27FC236}">
                <a16:creationId xmlns:a16="http://schemas.microsoft.com/office/drawing/2014/main" id="{820F1F66-F1C1-9B47-8DB2-BACD343C93CE}"/>
              </a:ext>
            </a:extLst>
          </p:cNvPr>
          <p:cNvSpPr>
            <a:spLocks noGrp="1"/>
          </p:cNvSpPr>
          <p:nvPr>
            <p:ph type="dt" sz="half" idx="10"/>
          </p:nvPr>
        </p:nvSpPr>
        <p:spPr/>
        <p:txBody>
          <a:bodyPr/>
          <a:lstStyle/>
          <a:p>
            <a:fld id="{8D68855A-F82A-CB43-92BF-F99D5E2CA29F}" type="datetime1">
              <a:rPr lang="en-US" smtClean="0"/>
              <a:t>2/17/20</a:t>
            </a:fld>
            <a:endParaRPr lang="en-US"/>
          </a:p>
        </p:txBody>
      </p:sp>
    </p:spTree>
    <p:extLst>
      <p:ext uri="{BB962C8B-B14F-4D97-AF65-F5344CB8AC3E}">
        <p14:creationId xmlns:p14="http://schemas.microsoft.com/office/powerpoint/2010/main" val="424204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2A43C50A-C699-9544-94BD-189E54629A3E}"/>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CB51953A-4678-634E-932E-C80AFB440F46}" type="slidenum">
              <a:rPr lang="en-US" altLang="zh-TW">
                <a:solidFill>
                  <a:schemeClr val="tx1"/>
                </a:solidFill>
                <a:latin typeface="Garamond" panose="02020404030301010803" pitchFamily="18" charset="0"/>
                <a:ea typeface="DotumChe" panose="020B0609000101010101" pitchFamily="49" charset="-127"/>
              </a:rPr>
              <a:pPr eaLnBrk="1" hangingPunct="1"/>
              <a:t>9</a:t>
            </a:fld>
            <a:endParaRPr lang="en-US" altLang="zh-TW">
              <a:solidFill>
                <a:schemeClr val="tx1"/>
              </a:solidFill>
              <a:latin typeface="Garamond" panose="02020404030301010803" pitchFamily="18" charset="0"/>
              <a:ea typeface="DotumChe" panose="020B0609000101010101" pitchFamily="49" charset="-127"/>
            </a:endParaRPr>
          </a:p>
        </p:txBody>
      </p:sp>
      <p:sp>
        <p:nvSpPr>
          <p:cNvPr id="530436" name="Rectangle 4">
            <a:extLst>
              <a:ext uri="{FF2B5EF4-FFF2-40B4-BE49-F238E27FC236}">
                <a16:creationId xmlns:a16="http://schemas.microsoft.com/office/drawing/2014/main" id="{3FC853F0-BADA-4F4D-80E4-DA573551ABC2}"/>
              </a:ext>
            </a:extLst>
          </p:cNvPr>
          <p:cNvSpPr>
            <a:spLocks noChangeArrowheads="1"/>
          </p:cNvSpPr>
          <p:nvPr/>
        </p:nvSpPr>
        <p:spPr bwMode="auto">
          <a:xfrm>
            <a:off x="1941443" y="-46382"/>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algn="ctr" eaLnBrk="1" hangingPunct="1"/>
            <a:r>
              <a:rPr lang="en-US" altLang="zh-TW" sz="4400" dirty="0">
                <a:solidFill>
                  <a:srgbClr val="003399"/>
                </a:solidFill>
                <a:effectLst>
                  <a:outerShdw blurRad="38100" dist="38100" dir="2700000" algn="tl">
                    <a:srgbClr val="C0C0C0"/>
                  </a:outerShdw>
                </a:effectLst>
                <a:latin typeface="Comic Sans MS" panose="030F0902030302020204" pitchFamily="66" charset="0"/>
                <a:ea typeface="標楷體" pitchFamily="65" charset="-120"/>
              </a:rPr>
              <a:t>Surface Energy</a:t>
            </a:r>
          </a:p>
        </p:txBody>
      </p:sp>
      <p:sp>
        <p:nvSpPr>
          <p:cNvPr id="530437" name="Rectangle 5">
            <a:extLst>
              <a:ext uri="{FF2B5EF4-FFF2-40B4-BE49-F238E27FC236}">
                <a16:creationId xmlns:a16="http://schemas.microsoft.com/office/drawing/2014/main" id="{2A872A98-7126-FB4F-A343-2F0637FB1D4E}"/>
              </a:ext>
            </a:extLst>
          </p:cNvPr>
          <p:cNvSpPr>
            <a:spLocks noChangeArrowheads="1"/>
          </p:cNvSpPr>
          <p:nvPr/>
        </p:nvSpPr>
        <p:spPr bwMode="auto">
          <a:xfrm>
            <a:off x="424071" y="1006475"/>
            <a:ext cx="11622156" cy="5714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marL="719138" indent="-719138" eaLnBrk="1" hangingPunct="1">
              <a:lnSpc>
                <a:spcPct val="90000"/>
              </a:lnSpc>
              <a:spcBef>
                <a:spcPct val="20000"/>
              </a:spcBef>
              <a:buClr>
                <a:srgbClr val="FF3300"/>
              </a:buClr>
              <a:buFont typeface="Wingdings" pitchFamily="2" charset="2"/>
              <a:buChar char="ü"/>
            </a:pPr>
            <a:r>
              <a:rPr lang="en-US" altLang="zh-TW" sz="3200" b="0" dirty="0">
                <a:solidFill>
                  <a:schemeClr val="tx1"/>
                </a:solidFill>
                <a:effectLst>
                  <a:outerShdw blurRad="38100" dist="38100" dir="2700000" algn="tl">
                    <a:srgbClr val="C0C0C0"/>
                  </a:outerShdw>
                </a:effectLst>
                <a:latin typeface="+mj-lt"/>
                <a:ea typeface="標楷體" pitchFamily="65" charset="-120"/>
              </a:rPr>
              <a:t>For FCC structure with lattice constant a, each atom will have a coordination number 12, and each atom on the surface {100} has 4 broken bonds, on {110} 5 broken bonds and on {111} 3 broken bonds. Therefore,</a:t>
            </a:r>
          </a:p>
          <a:p>
            <a:pPr marL="0" indent="0" algn="ctr" eaLnBrk="1" hangingPunct="1">
              <a:lnSpc>
                <a:spcPct val="90000"/>
              </a:lnSpc>
              <a:spcBef>
                <a:spcPct val="20000"/>
              </a:spcBef>
              <a:buClr>
                <a:srgbClr val="FF3300"/>
              </a:buClr>
            </a:pPr>
            <a:r>
              <a:rPr lang="en-US" altLang="zh-TW" sz="4000" b="0" dirty="0">
                <a:solidFill>
                  <a:schemeClr val="tx1"/>
                </a:solidFill>
                <a:effectLst>
                  <a:outerShdw blurRad="38100" dist="38100" dir="2700000" algn="tl">
                    <a:srgbClr val="C0C0C0"/>
                  </a:outerShdw>
                </a:effectLst>
                <a:latin typeface="Symbol" pitchFamily="2" charset="2"/>
                <a:ea typeface="標楷體" pitchFamily="65" charset="-120"/>
              </a:rPr>
              <a:t>g</a:t>
            </a:r>
            <a:r>
              <a:rPr lang="en-US" altLang="zh-TW" sz="3200" b="0" dirty="0">
                <a:solidFill>
                  <a:schemeClr val="tx1"/>
                </a:solidFill>
                <a:effectLst>
                  <a:outerShdw blurRad="38100" dist="38100" dir="2700000" algn="tl">
                    <a:srgbClr val="C0C0C0"/>
                  </a:outerShdw>
                </a:effectLst>
                <a:ea typeface="標楷體" pitchFamily="65" charset="-120"/>
              </a:rPr>
              <a:t> = </a:t>
            </a:r>
            <a:r>
              <a:rPr lang="en-US" altLang="zh-TW" sz="3200" b="0" dirty="0" err="1">
                <a:solidFill>
                  <a:schemeClr val="tx1"/>
                </a:solidFill>
                <a:effectLst>
                  <a:outerShdw blurRad="38100" dist="38100" dir="2700000" algn="tl">
                    <a:srgbClr val="C0C0C0"/>
                  </a:outerShdw>
                </a:effectLst>
                <a:ea typeface="標楷體" pitchFamily="65" charset="-120"/>
              </a:rPr>
              <a:t>N</a:t>
            </a:r>
            <a:r>
              <a:rPr lang="en-US" altLang="zh-TW" sz="3200" b="0" baseline="-25000" dirty="0" err="1">
                <a:solidFill>
                  <a:schemeClr val="tx1"/>
                </a:solidFill>
                <a:effectLst>
                  <a:outerShdw blurRad="38100" dist="38100" dir="2700000" algn="tl">
                    <a:srgbClr val="C0C0C0"/>
                  </a:outerShdw>
                </a:effectLst>
                <a:ea typeface="標楷體" pitchFamily="65" charset="-120"/>
              </a:rPr>
              <a:t>b</a:t>
            </a:r>
            <a:r>
              <a:rPr lang="en-US" altLang="zh-TW" sz="3200" b="0" baseline="-25000" dirty="0">
                <a:solidFill>
                  <a:schemeClr val="tx1"/>
                </a:solidFill>
                <a:effectLst>
                  <a:outerShdw blurRad="38100" dist="38100" dir="2700000" algn="tl">
                    <a:srgbClr val="C0C0C0"/>
                  </a:outerShdw>
                </a:effectLst>
                <a:ea typeface="標楷體" pitchFamily="65" charset="-120"/>
              </a:rPr>
              <a:t> </a:t>
            </a:r>
            <a:r>
              <a:rPr lang="en-US" altLang="zh-TW" sz="3200" b="0" dirty="0" err="1">
                <a:solidFill>
                  <a:schemeClr val="tx1"/>
                </a:solidFill>
                <a:effectLst>
                  <a:outerShdw blurRad="38100" dist="38100" dir="2700000" algn="tl">
                    <a:srgbClr val="C0C0C0"/>
                  </a:outerShdw>
                </a:effectLst>
                <a:ea typeface="標楷體" pitchFamily="65" charset="-120"/>
              </a:rPr>
              <a:t>ε</a:t>
            </a:r>
            <a:r>
              <a:rPr lang="en-US" altLang="zh-TW" sz="3200" b="0" dirty="0">
                <a:solidFill>
                  <a:schemeClr val="tx1"/>
                </a:solidFill>
                <a:effectLst>
                  <a:outerShdw blurRad="38100" dist="38100" dir="2700000" algn="tl">
                    <a:srgbClr val="C0C0C0"/>
                  </a:outerShdw>
                </a:effectLst>
                <a:ea typeface="標楷體" pitchFamily="65" charset="-120"/>
              </a:rPr>
              <a:t> </a:t>
            </a:r>
            <a:r>
              <a:rPr lang="en-US" altLang="zh-TW" sz="3200" b="0" dirty="0" err="1">
                <a:solidFill>
                  <a:schemeClr val="tx1"/>
                </a:solidFill>
                <a:effectLst>
                  <a:outerShdw blurRad="38100" dist="38100" dir="2700000" algn="tl">
                    <a:srgbClr val="C0C0C0"/>
                  </a:outerShdw>
                </a:effectLst>
                <a:ea typeface="標楷體" pitchFamily="65" charset="-120"/>
              </a:rPr>
              <a:t>ρ</a:t>
            </a:r>
            <a:r>
              <a:rPr lang="en-US" altLang="zh-TW" sz="3200" b="0" baseline="-25000" dirty="0" err="1">
                <a:solidFill>
                  <a:schemeClr val="tx1"/>
                </a:solidFill>
                <a:effectLst>
                  <a:outerShdw blurRad="38100" dist="38100" dir="2700000" algn="tl">
                    <a:srgbClr val="C0C0C0"/>
                  </a:outerShdw>
                </a:effectLst>
                <a:ea typeface="標楷體" pitchFamily="65" charset="-120"/>
              </a:rPr>
              <a:t>a</a:t>
            </a:r>
            <a:r>
              <a:rPr lang="en-US" altLang="zh-TW" sz="3200" b="0" dirty="0">
                <a:solidFill>
                  <a:schemeClr val="tx1"/>
                </a:solidFill>
                <a:effectLst>
                  <a:outerShdw blurRad="38100" dist="38100" dir="2700000" algn="tl">
                    <a:srgbClr val="C0C0C0"/>
                  </a:outerShdw>
                </a:effectLst>
                <a:ea typeface="標楷體" pitchFamily="65" charset="-120"/>
              </a:rPr>
              <a:t> /2</a:t>
            </a:r>
          </a:p>
          <a:p>
            <a:pPr marL="457200" indent="-457200" algn="ctr" eaLnBrk="1" hangingPunct="1">
              <a:lnSpc>
                <a:spcPct val="90000"/>
              </a:lnSpc>
              <a:spcBef>
                <a:spcPct val="20000"/>
              </a:spcBef>
              <a:buClr>
                <a:srgbClr val="FF3300"/>
              </a:buClr>
              <a:buFont typeface="Symbol" pitchFamily="2" charset="2"/>
              <a:buChar char="γ"/>
            </a:pPr>
            <a:endParaRPr lang="en-US" altLang="zh-TW" sz="2000" b="0" dirty="0">
              <a:solidFill>
                <a:schemeClr val="tx1"/>
              </a:solidFill>
              <a:effectLst>
                <a:outerShdw blurRad="38100" dist="38100" dir="2700000" algn="tl">
                  <a:srgbClr val="C0C0C0"/>
                </a:outerShdw>
              </a:effectLst>
              <a:latin typeface="+mj-lt"/>
              <a:ea typeface="標楷體" pitchFamily="65" charset="-120"/>
            </a:endParaRPr>
          </a:p>
          <a:p>
            <a:pPr marL="0" indent="0" algn="ctr" eaLnBrk="1" hangingPunct="1">
              <a:lnSpc>
                <a:spcPct val="90000"/>
              </a:lnSpc>
              <a:spcBef>
                <a:spcPct val="20000"/>
              </a:spcBef>
              <a:buClr>
                <a:srgbClr val="FF3300"/>
              </a:buClr>
            </a:pPr>
            <a:r>
              <a:rPr lang="en-US" altLang="zh-TW" sz="3200" b="0" dirty="0" err="1">
                <a:solidFill>
                  <a:schemeClr val="tx1"/>
                </a:solidFill>
                <a:effectLst>
                  <a:outerShdw blurRad="38100" dist="38100" dir="2700000" algn="tl">
                    <a:srgbClr val="C0C0C0"/>
                  </a:outerShdw>
                </a:effectLst>
                <a:latin typeface="+mj-lt"/>
                <a:ea typeface="標楷體" pitchFamily="65" charset="-120"/>
              </a:rPr>
              <a:t>γ</a:t>
            </a:r>
            <a:r>
              <a:rPr lang="en-US" altLang="zh-TW" sz="3200" b="0" baseline="-25000" dirty="0">
                <a:solidFill>
                  <a:schemeClr val="tx1"/>
                </a:solidFill>
                <a:effectLst>
                  <a:outerShdw blurRad="38100" dist="38100" dir="2700000" algn="tl">
                    <a:srgbClr val="C0C0C0"/>
                  </a:outerShdw>
                </a:effectLst>
                <a:latin typeface="+mj-lt"/>
                <a:ea typeface="標楷體" pitchFamily="65" charset="-120"/>
              </a:rPr>
              <a:t>{100}</a:t>
            </a:r>
            <a:r>
              <a:rPr lang="en-US" altLang="zh-TW" sz="3200" b="0" dirty="0">
                <a:solidFill>
                  <a:schemeClr val="tx1"/>
                </a:solidFill>
                <a:effectLst>
                  <a:outerShdw blurRad="38100" dist="38100" dir="2700000" algn="tl">
                    <a:srgbClr val="C0C0C0"/>
                  </a:outerShdw>
                </a:effectLst>
                <a:latin typeface="+mj-lt"/>
                <a:ea typeface="標楷體" pitchFamily="65" charset="-120"/>
              </a:rPr>
              <a:t> = 2/a</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2</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a:solidFill>
                  <a:schemeClr val="tx1"/>
                </a:solidFill>
                <a:effectLst>
                  <a:outerShdw blurRad="38100" dist="38100" dir="2700000" algn="tl">
                    <a:srgbClr val="C0C0C0"/>
                  </a:outerShdw>
                </a:effectLst>
                <a:latin typeface="+mj-lt"/>
                <a:ea typeface="標楷體" pitchFamily="65" charset="-120"/>
              </a:rPr>
              <a:t>4</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err="1">
                <a:solidFill>
                  <a:schemeClr val="tx1"/>
                </a:solidFill>
                <a:effectLst>
                  <a:outerShdw blurRad="38100" dist="38100" dir="2700000" algn="tl">
                    <a:srgbClr val="C0C0C0"/>
                  </a:outerShdw>
                </a:effectLst>
                <a:latin typeface="+mj-lt"/>
                <a:ea typeface="標楷體" pitchFamily="65" charset="-120"/>
              </a:rPr>
              <a:t>ε</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a:solidFill>
                  <a:schemeClr val="tx1"/>
                </a:solidFill>
                <a:effectLst>
                  <a:outerShdw blurRad="38100" dist="38100" dir="2700000" algn="tl">
                    <a:srgbClr val="C0C0C0"/>
                  </a:outerShdw>
                </a:effectLst>
                <a:latin typeface="+mj-lt"/>
                <a:ea typeface="標楷體" pitchFamily="65" charset="-120"/>
              </a:rPr>
              <a:t>1/2		</a:t>
            </a:r>
          </a:p>
          <a:p>
            <a:pPr marL="0" indent="0" algn="ctr" eaLnBrk="1" hangingPunct="1">
              <a:lnSpc>
                <a:spcPct val="90000"/>
              </a:lnSpc>
              <a:spcBef>
                <a:spcPct val="20000"/>
              </a:spcBef>
              <a:buClr>
                <a:srgbClr val="FF3300"/>
              </a:buClr>
            </a:pPr>
            <a:endParaRPr lang="en-US" altLang="zh-TW" sz="2000" b="0" dirty="0">
              <a:solidFill>
                <a:schemeClr val="tx1"/>
              </a:solidFill>
              <a:effectLst>
                <a:outerShdw blurRad="38100" dist="38100" dir="2700000" algn="tl">
                  <a:srgbClr val="C0C0C0"/>
                </a:outerShdw>
              </a:effectLst>
              <a:latin typeface="+mj-lt"/>
              <a:ea typeface="標楷體" pitchFamily="65" charset="-120"/>
            </a:endParaRPr>
          </a:p>
          <a:p>
            <a:pPr marL="0" indent="0" algn="ctr" eaLnBrk="1" hangingPunct="1">
              <a:lnSpc>
                <a:spcPct val="90000"/>
              </a:lnSpc>
              <a:spcBef>
                <a:spcPct val="20000"/>
              </a:spcBef>
              <a:buClr>
                <a:srgbClr val="FF3300"/>
              </a:buClr>
            </a:pPr>
            <a:r>
              <a:rPr lang="en-US" altLang="zh-TW" sz="3200" b="0" dirty="0" err="1">
                <a:solidFill>
                  <a:schemeClr val="tx1"/>
                </a:solidFill>
                <a:effectLst>
                  <a:outerShdw blurRad="38100" dist="38100" dir="2700000" algn="tl">
                    <a:srgbClr val="C0C0C0"/>
                  </a:outerShdw>
                </a:effectLst>
                <a:latin typeface="+mj-lt"/>
                <a:ea typeface="標楷體" pitchFamily="65" charset="-120"/>
              </a:rPr>
              <a:t>γ</a:t>
            </a:r>
            <a:r>
              <a:rPr lang="en-US" altLang="zh-TW" sz="3200" b="0" baseline="-25000" dirty="0">
                <a:solidFill>
                  <a:schemeClr val="tx1"/>
                </a:solidFill>
                <a:effectLst>
                  <a:outerShdw blurRad="38100" dist="38100" dir="2700000" algn="tl">
                    <a:srgbClr val="C0C0C0"/>
                  </a:outerShdw>
                </a:effectLst>
                <a:latin typeface="+mj-lt"/>
                <a:ea typeface="標楷體" pitchFamily="65" charset="-120"/>
              </a:rPr>
              <a:t>{110}</a:t>
            </a:r>
            <a:r>
              <a:rPr lang="en-US" altLang="zh-TW" sz="3200" b="0" dirty="0">
                <a:solidFill>
                  <a:schemeClr val="tx1"/>
                </a:solidFill>
                <a:effectLst>
                  <a:outerShdw blurRad="38100" dist="38100" dir="2700000" algn="tl">
                    <a:srgbClr val="C0C0C0"/>
                  </a:outerShdw>
                </a:effectLst>
                <a:latin typeface="+mj-lt"/>
                <a:ea typeface="標楷體" pitchFamily="65" charset="-120"/>
              </a:rPr>
              <a:t> = 2/2</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0.5</a:t>
            </a:r>
            <a:r>
              <a:rPr lang="en-US" altLang="zh-TW" sz="3200" b="0" dirty="0">
                <a:solidFill>
                  <a:schemeClr val="tx1"/>
                </a:solidFill>
                <a:effectLst>
                  <a:outerShdw blurRad="38100" dist="38100" dir="2700000" algn="tl">
                    <a:srgbClr val="C0C0C0"/>
                  </a:outerShdw>
                </a:effectLst>
                <a:latin typeface="+mj-lt"/>
                <a:ea typeface="標楷體" pitchFamily="65" charset="-120"/>
              </a:rPr>
              <a:t>a</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2</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a:solidFill>
                  <a:schemeClr val="tx1"/>
                </a:solidFill>
                <a:effectLst>
                  <a:outerShdw blurRad="38100" dist="38100" dir="2700000" algn="tl">
                    <a:srgbClr val="C0C0C0"/>
                  </a:outerShdw>
                </a:effectLst>
                <a:latin typeface="+mj-lt"/>
                <a:ea typeface="標楷體" pitchFamily="65" charset="-120"/>
              </a:rPr>
              <a:t>5</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err="1">
                <a:solidFill>
                  <a:schemeClr val="tx1"/>
                </a:solidFill>
                <a:effectLst>
                  <a:outerShdw blurRad="38100" dist="38100" dir="2700000" algn="tl">
                    <a:srgbClr val="C0C0C0"/>
                  </a:outerShdw>
                </a:effectLst>
                <a:latin typeface="+mj-lt"/>
                <a:ea typeface="標楷體" pitchFamily="65" charset="-120"/>
              </a:rPr>
              <a:t>ε</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a:solidFill>
                  <a:schemeClr val="tx1"/>
                </a:solidFill>
                <a:effectLst>
                  <a:outerShdw blurRad="38100" dist="38100" dir="2700000" algn="tl">
                    <a:srgbClr val="C0C0C0"/>
                  </a:outerShdw>
                </a:effectLst>
                <a:latin typeface="+mj-lt"/>
                <a:ea typeface="標楷體" pitchFamily="65" charset="-120"/>
              </a:rPr>
              <a:t>1/2</a:t>
            </a:r>
          </a:p>
          <a:p>
            <a:pPr marL="0" indent="0" algn="ctr" eaLnBrk="1" hangingPunct="1">
              <a:lnSpc>
                <a:spcPct val="90000"/>
              </a:lnSpc>
              <a:spcBef>
                <a:spcPct val="20000"/>
              </a:spcBef>
              <a:buClr>
                <a:srgbClr val="FF3300"/>
              </a:buClr>
            </a:pPr>
            <a:endParaRPr lang="en-US" altLang="zh-TW" sz="2000" b="0" dirty="0">
              <a:solidFill>
                <a:schemeClr val="tx1"/>
              </a:solidFill>
              <a:effectLst>
                <a:outerShdw blurRad="38100" dist="38100" dir="2700000" algn="tl">
                  <a:srgbClr val="C0C0C0"/>
                </a:outerShdw>
              </a:effectLst>
              <a:latin typeface="+mj-lt"/>
              <a:ea typeface="標楷體" pitchFamily="65" charset="-120"/>
            </a:endParaRPr>
          </a:p>
          <a:p>
            <a:pPr marL="0" indent="0" algn="ctr" eaLnBrk="1" hangingPunct="1">
              <a:lnSpc>
                <a:spcPct val="90000"/>
              </a:lnSpc>
              <a:spcBef>
                <a:spcPct val="20000"/>
              </a:spcBef>
              <a:buClr>
                <a:srgbClr val="FF3300"/>
              </a:buClr>
            </a:pPr>
            <a:r>
              <a:rPr lang="en-US" altLang="zh-TW" sz="3200" b="0" dirty="0" err="1">
                <a:solidFill>
                  <a:schemeClr val="tx1"/>
                </a:solidFill>
                <a:effectLst>
                  <a:outerShdw blurRad="38100" dist="38100" dir="2700000" algn="tl">
                    <a:srgbClr val="C0C0C0"/>
                  </a:outerShdw>
                </a:effectLst>
                <a:latin typeface="+mj-lt"/>
                <a:ea typeface="標楷體" pitchFamily="65" charset="-120"/>
              </a:rPr>
              <a:t>γ</a:t>
            </a:r>
            <a:r>
              <a:rPr lang="en-US" altLang="zh-TW" sz="3200" b="0" baseline="-25000" dirty="0">
                <a:solidFill>
                  <a:schemeClr val="tx1"/>
                </a:solidFill>
                <a:effectLst>
                  <a:outerShdw blurRad="38100" dist="38100" dir="2700000" algn="tl">
                    <a:srgbClr val="C0C0C0"/>
                  </a:outerShdw>
                </a:effectLst>
                <a:latin typeface="+mj-lt"/>
                <a:ea typeface="標楷體" pitchFamily="65" charset="-120"/>
              </a:rPr>
              <a:t>{111}</a:t>
            </a:r>
            <a:r>
              <a:rPr lang="en-US" altLang="zh-TW" sz="3200" b="0" dirty="0">
                <a:solidFill>
                  <a:schemeClr val="tx1"/>
                </a:solidFill>
                <a:effectLst>
                  <a:outerShdw blurRad="38100" dist="38100" dir="2700000" algn="tl">
                    <a:srgbClr val="C0C0C0"/>
                  </a:outerShdw>
                </a:effectLst>
                <a:latin typeface="+mj-lt"/>
                <a:ea typeface="標楷體" pitchFamily="65" charset="-120"/>
              </a:rPr>
              <a:t> = 2/3</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0.5</a:t>
            </a:r>
            <a:r>
              <a:rPr lang="en-US" altLang="zh-TW" sz="3200" b="0" dirty="0">
                <a:solidFill>
                  <a:schemeClr val="tx1"/>
                </a:solidFill>
                <a:effectLst>
                  <a:outerShdw blurRad="38100" dist="38100" dir="2700000" algn="tl">
                    <a:srgbClr val="C0C0C0"/>
                  </a:outerShdw>
                </a:effectLst>
                <a:latin typeface="+mj-lt"/>
                <a:ea typeface="標楷體" pitchFamily="65" charset="-120"/>
              </a:rPr>
              <a:t>εa</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2 </a:t>
            </a:r>
            <a:endParaRPr lang="en-US" altLang="zh-TW" sz="3200" b="0" dirty="0">
              <a:solidFill>
                <a:schemeClr val="tx1"/>
              </a:solidFill>
              <a:effectLst>
                <a:outerShdw blurRad="38100" dist="38100" dir="2700000" algn="tl">
                  <a:srgbClr val="C0C0C0"/>
                </a:outerShdw>
              </a:effectLst>
              <a:latin typeface="+mj-lt"/>
              <a:ea typeface="標楷體" pitchFamily="65" charset="-120"/>
            </a:endParaRPr>
          </a:p>
          <a:p>
            <a:pPr eaLnBrk="1" hangingPunct="1">
              <a:lnSpc>
                <a:spcPct val="90000"/>
              </a:lnSpc>
              <a:spcBef>
                <a:spcPct val="20000"/>
              </a:spcBef>
              <a:buClr>
                <a:srgbClr val="FF3300"/>
              </a:buClr>
              <a:buFont typeface="Wingdings" pitchFamily="2" charset="2"/>
              <a:buChar char="ü"/>
            </a:pPr>
            <a:endParaRPr lang="en-US" altLang="zh-TW" sz="3200" b="0" baseline="30000" dirty="0">
              <a:solidFill>
                <a:schemeClr val="tx1"/>
              </a:solidFill>
              <a:effectLst>
                <a:outerShdw blurRad="38100" dist="38100" dir="2700000" algn="tl">
                  <a:srgbClr val="C0C0C0"/>
                </a:outerShdw>
              </a:effectLst>
              <a:latin typeface="+mj-lt"/>
              <a:ea typeface="標楷體" pitchFamily="65" charset="-120"/>
            </a:endParaRPr>
          </a:p>
          <a:p>
            <a:pPr eaLnBrk="1" hangingPunct="1">
              <a:lnSpc>
                <a:spcPct val="90000"/>
              </a:lnSpc>
              <a:spcBef>
                <a:spcPct val="20000"/>
              </a:spcBef>
              <a:buClr>
                <a:srgbClr val="FF3300"/>
              </a:buClr>
              <a:buFont typeface="Wingdings" pitchFamily="2" charset="2"/>
              <a:buChar char="ü"/>
            </a:pPr>
            <a:endParaRPr lang="en-US" altLang="zh-TW" sz="3200" b="0" baseline="30000" dirty="0">
              <a:solidFill>
                <a:schemeClr val="tx1"/>
              </a:solidFill>
              <a:effectLst>
                <a:outerShdw blurRad="38100" dist="38100" dir="2700000" algn="tl">
                  <a:srgbClr val="C0C0C0"/>
                </a:outerShdw>
              </a:effectLst>
              <a:latin typeface="+mj-lt"/>
              <a:ea typeface="標楷體" pitchFamily="65" charset="-120"/>
            </a:endParaRPr>
          </a:p>
          <a:p>
            <a:pPr eaLnBrk="1" hangingPunct="1">
              <a:lnSpc>
                <a:spcPct val="90000"/>
              </a:lnSpc>
              <a:spcBef>
                <a:spcPct val="20000"/>
              </a:spcBef>
              <a:buClr>
                <a:srgbClr val="FF3300"/>
              </a:buClr>
              <a:buFont typeface="Wingdings" pitchFamily="2" charset="2"/>
              <a:buChar char="ü"/>
            </a:pPr>
            <a:endParaRPr lang="en-US" altLang="zh-TW" sz="3200" b="0" dirty="0">
              <a:solidFill>
                <a:schemeClr val="tx1"/>
              </a:solidFill>
              <a:effectLst>
                <a:outerShdw blurRad="38100" dist="38100" dir="2700000" algn="tl">
                  <a:srgbClr val="C0C0C0"/>
                </a:outerShdw>
              </a:effectLst>
              <a:latin typeface="+mj-lt"/>
              <a:ea typeface="標楷體" pitchFamily="65" charset="-120"/>
            </a:endParaRPr>
          </a:p>
        </p:txBody>
      </p:sp>
      <p:sp>
        <p:nvSpPr>
          <p:cNvPr id="3" name="TextBox 2">
            <a:extLst>
              <a:ext uri="{FF2B5EF4-FFF2-40B4-BE49-F238E27FC236}">
                <a16:creationId xmlns:a16="http://schemas.microsoft.com/office/drawing/2014/main" id="{42E07D81-8DFD-8C49-8DB0-619F811601A6}"/>
              </a:ext>
            </a:extLst>
          </p:cNvPr>
          <p:cNvSpPr txBox="1"/>
          <p:nvPr/>
        </p:nvSpPr>
        <p:spPr>
          <a:xfrm>
            <a:off x="9833008" y="3244334"/>
            <a:ext cx="1321196" cy="2893100"/>
          </a:xfrm>
          <a:prstGeom prst="rect">
            <a:avLst/>
          </a:prstGeom>
          <a:noFill/>
        </p:spPr>
        <p:txBody>
          <a:bodyPr wrap="none" rtlCol="0">
            <a:spAutoFit/>
          </a:bodyPr>
          <a:lstStyle/>
          <a:p>
            <a:r>
              <a:rPr lang="en-US" sz="2000" dirty="0"/>
              <a:t>If  a=1, </a:t>
            </a:r>
            <a:r>
              <a:rPr lang="en-US" altLang="zh-TW" sz="2000" dirty="0" err="1">
                <a:effectLst>
                  <a:outerShdw blurRad="38100" dist="38100" dir="2700000" algn="tl">
                    <a:srgbClr val="C0C0C0"/>
                  </a:outerShdw>
                </a:effectLst>
                <a:ea typeface="標楷體" pitchFamily="65" charset="-120"/>
              </a:rPr>
              <a:t>ε</a:t>
            </a:r>
            <a:r>
              <a:rPr lang="en-US" altLang="zh-TW" sz="2000" dirty="0">
                <a:effectLst>
                  <a:outerShdw blurRad="38100" dist="38100" dir="2700000" algn="tl">
                    <a:srgbClr val="C0C0C0"/>
                  </a:outerShdw>
                </a:effectLst>
                <a:ea typeface="標楷體" pitchFamily="65" charset="-120"/>
              </a:rPr>
              <a:t>=1</a:t>
            </a:r>
          </a:p>
          <a:p>
            <a:endParaRPr lang="en-US" dirty="0">
              <a:effectLst>
                <a:outerShdw blurRad="38100" dist="38100" dir="2700000" algn="tl">
                  <a:srgbClr val="C0C0C0"/>
                </a:outerShdw>
              </a:effectLst>
              <a:ea typeface="標楷體" pitchFamily="65" charset="-120"/>
            </a:endParaRPr>
          </a:p>
          <a:p>
            <a:r>
              <a:rPr lang="en-US" altLang="zh-TW" dirty="0" err="1">
                <a:effectLst>
                  <a:outerShdw blurRad="38100" dist="38100" dir="2700000" algn="tl">
                    <a:srgbClr val="C0C0C0"/>
                  </a:outerShdw>
                </a:effectLst>
                <a:ea typeface="標楷體" pitchFamily="65" charset="-120"/>
              </a:rPr>
              <a:t>γ</a:t>
            </a:r>
            <a:r>
              <a:rPr lang="en-US" altLang="zh-TW" baseline="-25000" dirty="0">
                <a:effectLst>
                  <a:outerShdw blurRad="38100" dist="38100" dir="2700000" algn="tl">
                    <a:srgbClr val="C0C0C0"/>
                  </a:outerShdw>
                </a:effectLst>
                <a:ea typeface="標楷體" pitchFamily="65" charset="-120"/>
              </a:rPr>
              <a:t>{100}</a:t>
            </a:r>
            <a:r>
              <a:rPr lang="en-US" altLang="zh-TW" dirty="0">
                <a:effectLst>
                  <a:outerShdw blurRad="38100" dist="38100" dir="2700000" algn="tl">
                    <a:srgbClr val="C0C0C0"/>
                  </a:outerShdw>
                </a:effectLst>
                <a:ea typeface="標楷體" pitchFamily="65" charset="-120"/>
              </a:rPr>
              <a:t> = 4</a:t>
            </a:r>
          </a:p>
          <a:p>
            <a:endParaRPr lang="en-US" dirty="0">
              <a:effectLst>
                <a:outerShdw blurRad="38100" dist="38100" dir="2700000" algn="tl">
                  <a:srgbClr val="C0C0C0"/>
                </a:outerShdw>
              </a:effectLst>
              <a:ea typeface="標楷體" pitchFamily="65" charset="-120"/>
            </a:endParaRPr>
          </a:p>
          <a:p>
            <a:endParaRPr lang="en-US" dirty="0">
              <a:effectLst>
                <a:outerShdw blurRad="38100" dist="38100" dir="2700000" algn="tl">
                  <a:srgbClr val="C0C0C0"/>
                </a:outerShdw>
              </a:effectLst>
              <a:ea typeface="標楷體" pitchFamily="65" charset="-120"/>
            </a:endParaRPr>
          </a:p>
          <a:p>
            <a:r>
              <a:rPr lang="en-US" altLang="zh-TW" dirty="0" err="1">
                <a:effectLst>
                  <a:outerShdw blurRad="38100" dist="38100" dir="2700000" algn="tl">
                    <a:srgbClr val="C0C0C0"/>
                  </a:outerShdw>
                </a:effectLst>
                <a:ea typeface="標楷體" pitchFamily="65" charset="-120"/>
              </a:rPr>
              <a:t>γ</a:t>
            </a:r>
            <a:r>
              <a:rPr lang="en-US" altLang="zh-TW" baseline="-25000" dirty="0">
                <a:effectLst>
                  <a:outerShdw blurRad="38100" dist="38100" dir="2700000" algn="tl">
                    <a:srgbClr val="C0C0C0"/>
                  </a:outerShdw>
                </a:effectLst>
                <a:ea typeface="標楷體" pitchFamily="65" charset="-120"/>
              </a:rPr>
              <a:t>{110}</a:t>
            </a:r>
            <a:r>
              <a:rPr lang="en-US" altLang="zh-TW" dirty="0">
                <a:effectLst>
                  <a:outerShdw blurRad="38100" dist="38100" dir="2700000" algn="tl">
                    <a:srgbClr val="C0C0C0"/>
                  </a:outerShdw>
                </a:effectLst>
                <a:ea typeface="標楷體" pitchFamily="65" charset="-120"/>
              </a:rPr>
              <a:t> = 3.52</a:t>
            </a:r>
          </a:p>
          <a:p>
            <a:endParaRPr lang="en-US" dirty="0">
              <a:effectLst>
                <a:outerShdw blurRad="38100" dist="38100" dir="2700000" algn="tl">
                  <a:srgbClr val="C0C0C0"/>
                </a:outerShdw>
              </a:effectLst>
              <a:ea typeface="標楷體" pitchFamily="65" charset="-120"/>
            </a:endParaRPr>
          </a:p>
          <a:p>
            <a:endParaRPr lang="en-US" dirty="0">
              <a:effectLst>
                <a:outerShdw blurRad="38100" dist="38100" dir="2700000" algn="tl">
                  <a:srgbClr val="C0C0C0"/>
                </a:outerShdw>
              </a:effectLst>
              <a:ea typeface="標楷體" pitchFamily="65" charset="-120"/>
            </a:endParaRPr>
          </a:p>
          <a:p>
            <a:endParaRPr lang="en-US" dirty="0">
              <a:effectLst>
                <a:outerShdw blurRad="38100" dist="38100" dir="2700000" algn="tl">
                  <a:srgbClr val="C0C0C0"/>
                </a:outerShdw>
              </a:effectLst>
              <a:ea typeface="標楷體" pitchFamily="65" charset="-120"/>
            </a:endParaRPr>
          </a:p>
          <a:p>
            <a:r>
              <a:rPr lang="en-US" dirty="0"/>
              <a:t> </a:t>
            </a:r>
            <a:r>
              <a:rPr lang="en-US" altLang="zh-TW" dirty="0" err="1">
                <a:effectLst>
                  <a:outerShdw blurRad="38100" dist="38100" dir="2700000" algn="tl">
                    <a:srgbClr val="C0C0C0"/>
                  </a:outerShdw>
                </a:effectLst>
                <a:ea typeface="標楷體" pitchFamily="65" charset="-120"/>
              </a:rPr>
              <a:t>γ</a:t>
            </a:r>
            <a:r>
              <a:rPr lang="en-US" altLang="zh-TW" baseline="-25000" dirty="0">
                <a:effectLst>
                  <a:outerShdw blurRad="38100" dist="38100" dir="2700000" algn="tl">
                    <a:srgbClr val="C0C0C0"/>
                  </a:outerShdw>
                </a:effectLst>
                <a:ea typeface="標楷體" pitchFamily="65" charset="-120"/>
              </a:rPr>
              <a:t>{111}</a:t>
            </a:r>
            <a:r>
              <a:rPr lang="en-US" altLang="zh-TW" dirty="0">
                <a:effectLst>
                  <a:outerShdw blurRad="38100" dist="38100" dir="2700000" algn="tl">
                    <a:srgbClr val="C0C0C0"/>
                  </a:outerShdw>
                </a:effectLst>
                <a:ea typeface="標楷體" pitchFamily="65" charset="-120"/>
              </a:rPr>
              <a:t> = 1.16</a:t>
            </a:r>
            <a:endParaRPr lang="en-US" dirty="0"/>
          </a:p>
        </p:txBody>
      </p:sp>
      <p:sp>
        <p:nvSpPr>
          <p:cNvPr id="5" name="Date Placeholder 4">
            <a:extLst>
              <a:ext uri="{FF2B5EF4-FFF2-40B4-BE49-F238E27FC236}">
                <a16:creationId xmlns:a16="http://schemas.microsoft.com/office/drawing/2014/main" id="{ACFB33E2-4E47-014A-BA01-5398B48B3BB8}"/>
              </a:ext>
            </a:extLst>
          </p:cNvPr>
          <p:cNvSpPr>
            <a:spLocks noGrp="1"/>
          </p:cNvSpPr>
          <p:nvPr>
            <p:ph type="dt" sz="half" idx="10"/>
          </p:nvPr>
        </p:nvSpPr>
        <p:spPr/>
        <p:txBody>
          <a:bodyPr/>
          <a:lstStyle/>
          <a:p>
            <a:fld id="{882B2947-C0BB-BC42-90D5-3442ED531C86}" type="datetime1">
              <a:rPr lang="en-US" smtClean="0"/>
              <a:t>2/17/20</a:t>
            </a:fld>
            <a:endParaRPr lang="en-US"/>
          </a:p>
        </p:txBody>
      </p:sp>
    </p:spTree>
    <p:extLst>
      <p:ext uri="{BB962C8B-B14F-4D97-AF65-F5344CB8AC3E}">
        <p14:creationId xmlns:p14="http://schemas.microsoft.com/office/powerpoint/2010/main" val="2449506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5465</TotalTime>
  <Words>2370</Words>
  <Application>Microsoft Macintosh PowerPoint</Application>
  <PresentationFormat>Widescreen</PresentationFormat>
  <Paragraphs>261</Paragraphs>
  <Slides>37</Slides>
  <Notes>3</Notes>
  <HiddenSlides>9</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4" baseType="lpstr">
      <vt:lpstr>DotumChe</vt:lpstr>
      <vt:lpstr>ＭＳ Ｐゴシック</vt:lpstr>
      <vt:lpstr>新細明體</vt:lpstr>
      <vt:lpstr>Arial</vt:lpstr>
      <vt:lpstr>Book Antiqua</vt:lpstr>
      <vt:lpstr>Calibri</vt:lpstr>
      <vt:lpstr>Calibri Light</vt:lpstr>
      <vt:lpstr>Comic Sans MS</vt:lpstr>
      <vt:lpstr>標楷體</vt:lpstr>
      <vt:lpstr>Garamond</vt:lpstr>
      <vt:lpstr>museo_sans700</vt:lpstr>
      <vt:lpstr>source-sans-pro</vt:lpstr>
      <vt:lpstr>Symbol</vt:lpstr>
      <vt:lpstr>Wingdings</vt:lpstr>
      <vt:lpstr>Wingdings 2</vt:lpstr>
      <vt:lpstr>Office Theme</vt:lpstr>
      <vt:lpstr>方程式</vt:lpstr>
      <vt:lpstr>Surface Energy and Thermodynamic Potentials*</vt:lpstr>
      <vt:lpstr>Question…</vt:lpstr>
      <vt:lpstr>Percentage of surface atoms changes with cluster diameter</vt:lpstr>
      <vt:lpstr>PowerPoint Presentation</vt:lpstr>
      <vt:lpstr>Comments:</vt:lpstr>
      <vt:lpstr>PowerPoint Presentation</vt:lpstr>
      <vt:lpstr>PowerPoint Presentation</vt:lpstr>
      <vt:lpstr>PowerPoint Presentation</vt:lpstr>
      <vt:lpstr>PowerPoint Presentation</vt:lpstr>
      <vt:lpstr>PowerPoint Presentation</vt:lpstr>
      <vt:lpstr>Surface energy reduced by</vt:lpstr>
      <vt:lpstr>Surface energy reduction by surface relaxation</vt:lpstr>
      <vt:lpstr>Surface energy reduction by restructuring</vt:lpstr>
      <vt:lpstr>Surface energy reduction by chemical or physical adsorption</vt:lpstr>
      <vt:lpstr>Reduction of surface energy for a nanoparticle:</vt:lpstr>
      <vt:lpstr>PowerPoint Presentation</vt:lpstr>
      <vt:lpstr>PowerPoint Presentation</vt:lpstr>
      <vt:lpstr>Crystal Grown with Nonfacets</vt:lpstr>
      <vt:lpstr>Mechanisms for reduction of overall surface energy</vt:lpstr>
      <vt:lpstr>Thermodynamic potentials</vt:lpstr>
      <vt:lpstr>Review</vt:lpstr>
      <vt:lpstr>Thermodynamic equations</vt:lpstr>
      <vt:lpstr>PowerPoint Presentation</vt:lpstr>
      <vt:lpstr>Chemical Potential and Surface Tension</vt:lpstr>
      <vt:lpstr>Chemical Potential and Surface Tension</vt:lpstr>
      <vt:lpstr>Chemical potential and its effect on vapor pressure</vt:lpstr>
      <vt:lpstr>PowerPoint Presentation</vt:lpstr>
      <vt:lpstr>Ostwald Ripening Phenomenon</vt:lpstr>
      <vt:lpstr>Surface stress and surface energy of Al nanoclusters computed based on DFT calculation. The surface energy/stress-particle radius curves were drawn based on the data presented in ref. 29.</vt:lpstr>
      <vt:lpstr>Paper for Discussion</vt:lpstr>
      <vt:lpstr>Electric potential at the proximity of solid surface</vt:lpstr>
      <vt:lpstr>Interactions between 2 particles : DLVO Theory</vt:lpstr>
      <vt:lpstr>Interactions between 2 particles : DLVO Theory</vt:lpstr>
      <vt:lpstr>Steric stabilization: solvent and polymer</vt:lpstr>
      <vt:lpstr>Steric stabilization: solvent and polymer</vt:lpstr>
      <vt:lpstr>Steric stabilization: solvent and polymer</vt:lpstr>
      <vt:lpstr>Steric stabilization: mixed steric and electric interactions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Jaime Bonilla Ríos</dc:creator>
  <cp:lastModifiedBy>Jaime Bonilla Ríos</cp:lastModifiedBy>
  <cp:revision>72</cp:revision>
  <dcterms:created xsi:type="dcterms:W3CDTF">2019-01-26T06:02:53Z</dcterms:created>
  <dcterms:modified xsi:type="dcterms:W3CDTF">2020-02-17T20:12:37Z</dcterms:modified>
</cp:coreProperties>
</file>